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43"/>
  </p:notesMasterIdLst>
  <p:handoutMasterIdLst>
    <p:handoutMasterId r:id="rId44"/>
  </p:handoutMasterIdLst>
  <p:sldIdLst>
    <p:sldId id="318" r:id="rId3"/>
    <p:sldId id="256" r:id="rId4"/>
    <p:sldId id="257" r:id="rId5"/>
    <p:sldId id="258" r:id="rId6"/>
    <p:sldId id="259" r:id="rId7"/>
    <p:sldId id="260" r:id="rId8"/>
    <p:sldId id="274" r:id="rId9"/>
    <p:sldId id="275" r:id="rId10"/>
    <p:sldId id="277" r:id="rId11"/>
    <p:sldId id="278" r:id="rId12"/>
    <p:sldId id="279" r:id="rId13"/>
    <p:sldId id="283" r:id="rId14"/>
    <p:sldId id="323" r:id="rId15"/>
    <p:sldId id="280" r:id="rId16"/>
    <p:sldId id="281" r:id="rId17"/>
    <p:sldId id="321" r:id="rId18"/>
    <p:sldId id="284" r:id="rId19"/>
    <p:sldId id="286" r:id="rId20"/>
    <p:sldId id="287" r:id="rId21"/>
    <p:sldId id="319" r:id="rId22"/>
    <p:sldId id="320" r:id="rId23"/>
    <p:sldId id="322" r:id="rId24"/>
    <p:sldId id="324" r:id="rId25"/>
    <p:sldId id="325" r:id="rId26"/>
    <p:sldId id="326" r:id="rId27"/>
    <p:sldId id="327" r:id="rId28"/>
    <p:sldId id="328" r:id="rId29"/>
    <p:sldId id="330" r:id="rId30"/>
    <p:sldId id="331" r:id="rId31"/>
    <p:sldId id="332" r:id="rId32"/>
    <p:sldId id="333" r:id="rId33"/>
    <p:sldId id="334" r:id="rId34"/>
    <p:sldId id="335" r:id="rId35"/>
    <p:sldId id="336" r:id="rId36"/>
    <p:sldId id="337" r:id="rId37"/>
    <p:sldId id="338" r:id="rId38"/>
    <p:sldId id="339" r:id="rId39"/>
    <p:sldId id="340" r:id="rId40"/>
    <p:sldId id="341" r:id="rId41"/>
    <p:sldId id="342" r:id="rId42"/>
  </p:sldIdLst>
  <p:sldSz cx="9144000" cy="6858000" type="screen4x3"/>
  <p:notesSz cx="6946900" cy="92837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9999FF"/>
    <a:srgbClr val="40D20C"/>
    <a:srgbClr val="EA2EB4"/>
    <a:srgbClr val="CDF5FF"/>
    <a:srgbClr val="E5FBFF"/>
    <a:srgbClr val="D7F7FD"/>
    <a:srgbClr val="F1330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0" autoAdjust="0"/>
    <p:restoredTop sz="94700" autoAdjust="0"/>
  </p:normalViewPr>
  <p:slideViewPr>
    <p:cSldViewPr>
      <p:cViewPr varScale="1">
        <p:scale>
          <a:sx n="105" d="100"/>
          <a:sy n="105" d="100"/>
        </p:scale>
        <p:origin x="179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notesMaster" Target="notesMasters/notes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t" anchorCtr="0" compatLnSpc="1">
            <a:prstTxWarp prst="textNoShape">
              <a:avLst/>
            </a:prstTxWarp>
          </a:bodyPr>
          <a:lstStyle>
            <a:lvl1pPr algn="r" defTabSz="925513" rtl="1" eaLnBrk="0" hangingPunct="0">
              <a:defRPr sz="1200">
                <a:ea typeface="굴림" pitchFamily="34" charset="-127"/>
                <a:cs typeface="Times New Roman" pitchFamily="18" charset="0"/>
              </a:defRPr>
            </a:lvl1pPr>
          </a:lstStyle>
          <a:p>
            <a:endParaRPr lang="ar-SA"/>
          </a:p>
        </p:txBody>
      </p:sp>
      <p:sp>
        <p:nvSpPr>
          <p:cNvPr id="20483" name="Rectangle 3"/>
          <p:cNvSpPr>
            <a:spLocks noGrp="1" noChangeArrowheads="1"/>
          </p:cNvSpPr>
          <p:nvPr>
            <p:ph type="dt" sz="quarter" idx="1"/>
          </p:nvPr>
        </p:nvSpPr>
        <p:spPr bwMode="auto">
          <a:xfrm>
            <a:off x="3937000" y="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t" anchorCtr="0" compatLnSpc="1">
            <a:prstTxWarp prst="textNoShape">
              <a:avLst/>
            </a:prstTxWarp>
          </a:bodyPr>
          <a:lstStyle>
            <a:lvl1pPr defTabSz="925513" rtl="1" eaLnBrk="0" hangingPunct="0">
              <a:defRPr sz="1200">
                <a:ea typeface="굴림" pitchFamily="34" charset="-127"/>
                <a:cs typeface="Times New Roman" pitchFamily="18" charset="0"/>
              </a:defRPr>
            </a:lvl1pPr>
          </a:lstStyle>
          <a:p>
            <a:endParaRPr lang="ar-SA"/>
          </a:p>
        </p:txBody>
      </p:sp>
      <p:sp>
        <p:nvSpPr>
          <p:cNvPr id="20484" name="Rectangle 4"/>
          <p:cNvSpPr>
            <a:spLocks noGrp="1" noChangeArrowheads="1"/>
          </p:cNvSpPr>
          <p:nvPr>
            <p:ph type="ftr" sz="quarter" idx="2"/>
          </p:nvPr>
        </p:nvSpPr>
        <p:spPr bwMode="auto">
          <a:xfrm>
            <a:off x="0" y="882015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b" anchorCtr="0" compatLnSpc="1">
            <a:prstTxWarp prst="textNoShape">
              <a:avLst/>
            </a:prstTxWarp>
          </a:bodyPr>
          <a:lstStyle>
            <a:lvl1pPr algn="r" defTabSz="925513" rtl="1" eaLnBrk="0" hangingPunct="0">
              <a:defRPr sz="1200">
                <a:ea typeface="굴림" pitchFamily="34" charset="-127"/>
                <a:cs typeface="Times New Roman" pitchFamily="18" charset="0"/>
              </a:defRPr>
            </a:lvl1pPr>
          </a:lstStyle>
          <a:p>
            <a:endParaRPr lang="ar-SA"/>
          </a:p>
        </p:txBody>
      </p:sp>
      <p:sp>
        <p:nvSpPr>
          <p:cNvPr id="20485" name="Rectangle 5"/>
          <p:cNvSpPr>
            <a:spLocks noGrp="1" noChangeArrowheads="1"/>
          </p:cNvSpPr>
          <p:nvPr>
            <p:ph type="sldNum" sz="quarter" idx="3"/>
          </p:nvPr>
        </p:nvSpPr>
        <p:spPr bwMode="auto">
          <a:xfrm>
            <a:off x="3937000" y="882015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b" anchorCtr="0" compatLnSpc="1">
            <a:prstTxWarp prst="textNoShape">
              <a:avLst/>
            </a:prstTxWarp>
          </a:bodyPr>
          <a:lstStyle>
            <a:lvl1pPr defTabSz="925513" rtl="1" eaLnBrk="0" hangingPunct="0">
              <a:defRPr sz="1200">
                <a:ea typeface="굴림" pitchFamily="34" charset="-127"/>
                <a:cs typeface="Times New Roman" pitchFamily="18" charset="0"/>
              </a:defRPr>
            </a:lvl1pPr>
          </a:lstStyle>
          <a:p>
            <a:fld id="{B4A89C2F-58A8-44CE-A436-7A78B9F4F001}" type="slidenum">
              <a:rPr lang="ar-EG"/>
              <a:pPr/>
              <a:t>‹#›</a:t>
            </a:fld>
            <a:endParaRPr lang="ar-SA"/>
          </a:p>
        </p:txBody>
      </p:sp>
    </p:spTree>
    <p:extLst>
      <p:ext uri="{BB962C8B-B14F-4D97-AF65-F5344CB8AC3E}">
        <p14:creationId xmlns:p14="http://schemas.microsoft.com/office/powerpoint/2010/main" val="30429356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09900"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t" anchorCtr="0" compatLnSpc="1">
            <a:prstTxWarp prst="textNoShape">
              <a:avLst/>
            </a:prstTxWarp>
          </a:bodyPr>
          <a:lstStyle>
            <a:lvl1pPr algn="r" defTabSz="925513" rtl="1" eaLnBrk="0" hangingPunct="0">
              <a:defRPr sz="1200">
                <a:ea typeface="굴림" pitchFamily="34" charset="-127"/>
                <a:cs typeface="Times New Roman" pitchFamily="18" charset="0"/>
              </a:defRPr>
            </a:lvl1pPr>
          </a:lstStyle>
          <a:p>
            <a:endParaRPr lang="ar-SA"/>
          </a:p>
        </p:txBody>
      </p:sp>
      <p:sp>
        <p:nvSpPr>
          <p:cNvPr id="2051" name="Rectangle 3"/>
          <p:cNvSpPr>
            <a:spLocks noGrp="1" noRot="1" noChangeAspect="1" noChangeArrowheads="1" noTextEdit="1"/>
          </p:cNvSpPr>
          <p:nvPr>
            <p:ph type="sldImg" idx="2"/>
          </p:nvPr>
        </p:nvSpPr>
        <p:spPr bwMode="auto">
          <a:xfrm>
            <a:off x="1152525" y="696913"/>
            <a:ext cx="4641850" cy="3481387"/>
          </a:xfrm>
          <a:prstGeom prst="rect">
            <a:avLst/>
          </a:prstGeom>
          <a:noFill/>
          <a:ln w="9525">
            <a:solidFill>
              <a:srgbClr val="000000"/>
            </a:solidFill>
            <a:miter lim="800000"/>
            <a:headEnd/>
            <a:tailEnd/>
          </a:ln>
        </p:spPr>
      </p:sp>
      <p:sp>
        <p:nvSpPr>
          <p:cNvPr id="2052" name="Rectangle 4"/>
          <p:cNvSpPr>
            <a:spLocks noGrp="1" noChangeArrowheads="1"/>
          </p:cNvSpPr>
          <p:nvPr>
            <p:ph type="body" sz="quarter" idx="3"/>
          </p:nvPr>
        </p:nvSpPr>
        <p:spPr bwMode="auto">
          <a:xfrm>
            <a:off x="925513" y="4410075"/>
            <a:ext cx="5095875" cy="417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t" anchorCtr="0" compatLnSpc="1">
            <a:prstTxWarp prst="textNoShape">
              <a:avLst/>
            </a:prstTxWarp>
          </a:bodyPr>
          <a:lstStyle/>
          <a:p>
            <a:pPr lvl="0"/>
            <a:r>
              <a:rPr lang="ar-SA"/>
              <a:t>انقر لتحريرأنماط نص الشريحة الرئيسية</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2053" name="Rectangle 5"/>
          <p:cNvSpPr>
            <a:spLocks noGrp="1" noChangeArrowheads="1"/>
          </p:cNvSpPr>
          <p:nvPr>
            <p:ph type="dt" idx="1"/>
          </p:nvPr>
        </p:nvSpPr>
        <p:spPr bwMode="auto">
          <a:xfrm>
            <a:off x="3937000" y="0"/>
            <a:ext cx="3009900"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t" anchorCtr="0" compatLnSpc="1">
            <a:prstTxWarp prst="textNoShape">
              <a:avLst/>
            </a:prstTxWarp>
          </a:bodyPr>
          <a:lstStyle>
            <a:lvl1pPr defTabSz="925513" rtl="1" eaLnBrk="0" hangingPunct="0">
              <a:defRPr sz="1200">
                <a:ea typeface="굴림" pitchFamily="34" charset="-127"/>
                <a:cs typeface="Times New Roman" pitchFamily="18" charset="0"/>
              </a:defRPr>
            </a:lvl1pPr>
          </a:lstStyle>
          <a:p>
            <a:endParaRPr lang="ar-SA"/>
          </a:p>
        </p:txBody>
      </p:sp>
      <p:sp>
        <p:nvSpPr>
          <p:cNvPr id="2054" name="Rectangle 6"/>
          <p:cNvSpPr>
            <a:spLocks noGrp="1" noChangeArrowheads="1"/>
          </p:cNvSpPr>
          <p:nvPr>
            <p:ph type="ftr" sz="quarter" idx="4"/>
          </p:nvPr>
        </p:nvSpPr>
        <p:spPr bwMode="auto">
          <a:xfrm>
            <a:off x="0" y="8820150"/>
            <a:ext cx="3009900"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b" anchorCtr="0" compatLnSpc="1">
            <a:prstTxWarp prst="textNoShape">
              <a:avLst/>
            </a:prstTxWarp>
          </a:bodyPr>
          <a:lstStyle>
            <a:lvl1pPr algn="r" defTabSz="925513" rtl="1" eaLnBrk="0" hangingPunct="0">
              <a:defRPr sz="1200">
                <a:ea typeface="굴림" pitchFamily="34" charset="-127"/>
                <a:cs typeface="Times New Roman" pitchFamily="18" charset="0"/>
              </a:defRPr>
            </a:lvl1pPr>
          </a:lstStyle>
          <a:p>
            <a:endParaRPr lang="ar-SA"/>
          </a:p>
        </p:txBody>
      </p:sp>
      <p:sp>
        <p:nvSpPr>
          <p:cNvPr id="2055" name="Rectangle 7"/>
          <p:cNvSpPr>
            <a:spLocks noGrp="1" noChangeArrowheads="1"/>
          </p:cNvSpPr>
          <p:nvPr>
            <p:ph type="sldNum" sz="quarter" idx="5"/>
          </p:nvPr>
        </p:nvSpPr>
        <p:spPr bwMode="auto">
          <a:xfrm>
            <a:off x="3937000" y="8820150"/>
            <a:ext cx="3009900"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b" anchorCtr="0" compatLnSpc="1">
            <a:prstTxWarp prst="textNoShape">
              <a:avLst/>
            </a:prstTxWarp>
          </a:bodyPr>
          <a:lstStyle>
            <a:lvl1pPr defTabSz="925513" rtl="1" eaLnBrk="0" hangingPunct="0">
              <a:defRPr sz="1200">
                <a:ea typeface="굴림" pitchFamily="34" charset="-127"/>
                <a:cs typeface="Times New Roman" pitchFamily="18" charset="0"/>
              </a:defRPr>
            </a:lvl1pPr>
          </a:lstStyle>
          <a:p>
            <a:fld id="{B71DD65D-2586-4971-96C1-36EE4A1EA318}" type="slidenum">
              <a:rPr lang="ar-EG"/>
              <a:pPr/>
              <a:t>‹#›</a:t>
            </a:fld>
            <a:endParaRPr lang="ar-SA"/>
          </a:p>
        </p:txBody>
      </p:sp>
    </p:spTree>
    <p:extLst>
      <p:ext uri="{BB962C8B-B14F-4D97-AF65-F5344CB8AC3E}">
        <p14:creationId xmlns:p14="http://schemas.microsoft.com/office/powerpoint/2010/main" val="1610842558"/>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1pPr>
    <a:lvl2pPr marL="457200"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2pPr>
    <a:lvl3pPr marL="914400"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3pPr>
    <a:lvl4pPr marL="1371600"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4pPr>
    <a:lvl5pPr marL="1828800"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B71DD65D-2586-4971-96C1-36EE4A1EA318}" type="slidenum">
              <a:rPr lang="ar-EG" smtClean="0"/>
              <a:pPr/>
              <a:t>16</a:t>
            </a:fld>
            <a:endParaRPr lang="ar-SA"/>
          </a:p>
        </p:txBody>
      </p:sp>
    </p:spTree>
    <p:extLst>
      <p:ext uri="{BB962C8B-B14F-4D97-AF65-F5344CB8AC3E}">
        <p14:creationId xmlns:p14="http://schemas.microsoft.com/office/powerpoint/2010/main" val="36904674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3076" name="Rectangle 4"/>
          <p:cNvSpPr>
            <a:spLocks noGrp="1" noChangeArrowheads="1"/>
          </p:cNvSpPr>
          <p:nvPr>
            <p:ph type="ctrTitle" sz="quarter"/>
          </p:nvPr>
        </p:nvSpPr>
        <p:spPr>
          <a:xfrm>
            <a:off x="1905000" y="2057400"/>
            <a:ext cx="6705600" cy="1447800"/>
          </a:xfrm>
        </p:spPr>
        <p:txBody>
          <a:bodyPr/>
          <a:lstStyle>
            <a:lvl1pPr>
              <a:defRPr sz="4400"/>
            </a:lvl1pPr>
          </a:lstStyle>
          <a:p>
            <a:pPr lvl="0"/>
            <a:r>
              <a:rPr lang="ar-SA" noProof="0"/>
              <a:t>انقر لتحرير نمط العنوان الرئيسي</a:t>
            </a:r>
          </a:p>
        </p:txBody>
      </p:sp>
      <p:sp>
        <p:nvSpPr>
          <p:cNvPr id="3077" name="Rectangle 5"/>
          <p:cNvSpPr>
            <a:spLocks noGrp="1" noChangeArrowheads="1"/>
          </p:cNvSpPr>
          <p:nvPr>
            <p:ph type="subTitle" sz="quarter" idx="1"/>
          </p:nvPr>
        </p:nvSpPr>
        <p:spPr>
          <a:xfrm>
            <a:off x="2209800" y="3581400"/>
            <a:ext cx="6400800" cy="1752600"/>
          </a:xfrm>
        </p:spPr>
        <p:txBody>
          <a:bodyPr/>
          <a:lstStyle>
            <a:lvl1pPr marL="0" indent="0">
              <a:spcBef>
                <a:spcPct val="20000"/>
              </a:spcBef>
              <a:buFontTx/>
              <a:buNone/>
              <a:defRPr/>
            </a:lvl1pPr>
          </a:lstStyle>
          <a:p>
            <a:pPr lvl="0"/>
            <a:r>
              <a:rPr lang="ar-SA" noProof="0"/>
              <a:t>انقر لتحرير نمط العنوان الثانوي الرئيسي</a:t>
            </a:r>
          </a:p>
        </p:txBody>
      </p:sp>
      <p:sp>
        <p:nvSpPr>
          <p:cNvPr id="3078" name="Rectangle 6"/>
          <p:cNvSpPr>
            <a:spLocks noGrp="1" noChangeArrowheads="1"/>
          </p:cNvSpPr>
          <p:nvPr>
            <p:ph type="dt" sz="quarter" idx="2"/>
          </p:nvPr>
        </p:nvSpPr>
        <p:spPr/>
        <p:txBody>
          <a:bodyPr/>
          <a:lstStyle>
            <a:lvl1pPr>
              <a:defRPr/>
            </a:lvl1pPr>
          </a:lstStyle>
          <a:p>
            <a:endParaRPr lang="ar-SA"/>
          </a:p>
        </p:txBody>
      </p:sp>
      <p:sp>
        <p:nvSpPr>
          <p:cNvPr id="3079" name="Rectangle 7"/>
          <p:cNvSpPr>
            <a:spLocks noGrp="1" noChangeArrowheads="1"/>
          </p:cNvSpPr>
          <p:nvPr>
            <p:ph type="ftr" sz="quarter" idx="3"/>
          </p:nvPr>
        </p:nvSpPr>
        <p:spPr/>
        <p:txBody>
          <a:bodyPr/>
          <a:lstStyle>
            <a:lvl1pPr>
              <a:defRPr/>
            </a:lvl1pPr>
          </a:lstStyle>
          <a:p>
            <a:endParaRPr lang="ar-SA"/>
          </a:p>
        </p:txBody>
      </p:sp>
      <p:sp>
        <p:nvSpPr>
          <p:cNvPr id="3080" name="Rectangle 8"/>
          <p:cNvSpPr>
            <a:spLocks noGrp="1" noChangeArrowheads="1"/>
          </p:cNvSpPr>
          <p:nvPr>
            <p:ph type="sldNum" sz="quarter" idx="4"/>
          </p:nvPr>
        </p:nvSpPr>
        <p:spPr/>
        <p:txBody>
          <a:bodyPr/>
          <a:lstStyle>
            <a:lvl1pPr>
              <a:defRPr/>
            </a:lvl1pPr>
          </a:lstStyle>
          <a:p>
            <a:fld id="{BDB8070E-1D67-4A50-86B3-ECDF5A75DBA2}" type="slidenum">
              <a:rPr lang="ar-EG"/>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Date Placeholder 3"/>
          <p:cNvSpPr>
            <a:spLocks noGrp="1"/>
          </p:cNvSpPr>
          <p:nvPr>
            <p:ph type="dt" sz="quarter" idx="10"/>
          </p:nvPr>
        </p:nvSpPr>
        <p:spPr/>
        <p:txBody>
          <a:bodyPr/>
          <a:lstStyle>
            <a:lvl1pPr>
              <a:defRPr/>
            </a:lvl1pPr>
          </a:lstStyle>
          <a:p>
            <a:endParaRPr lang="ar-SA"/>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E566B03B-3D14-43A4-9E21-483E85A91F4C}" type="slidenum">
              <a:rPr lang="ar-EG"/>
              <a:pPr/>
              <a:t>‹#›</a:t>
            </a:fld>
            <a:endParaRPr lang="ar-SA"/>
          </a:p>
        </p:txBody>
      </p:sp>
    </p:spTree>
    <p:extLst>
      <p:ext uri="{BB962C8B-B14F-4D97-AF65-F5344CB8AC3E}">
        <p14:creationId xmlns:p14="http://schemas.microsoft.com/office/powerpoint/2010/main" val="277896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00850" y="1066800"/>
            <a:ext cx="1657350" cy="4953000"/>
          </a:xfrm>
        </p:spPr>
        <p:txBody>
          <a:bodyPr vert="eaVert"/>
          <a:lstStyle/>
          <a:p>
            <a:r>
              <a:rPr lang="ar-SA"/>
              <a:t>انقر لتحرير نمط العنوان الرئيسي</a:t>
            </a:r>
            <a:endParaRPr lang="en-US"/>
          </a:p>
        </p:txBody>
      </p:sp>
      <p:sp>
        <p:nvSpPr>
          <p:cNvPr id="3" name="Vertical Text Placeholder 2"/>
          <p:cNvSpPr>
            <a:spLocks noGrp="1"/>
          </p:cNvSpPr>
          <p:nvPr>
            <p:ph type="body" orient="vert" idx="1"/>
          </p:nvPr>
        </p:nvSpPr>
        <p:spPr>
          <a:xfrm>
            <a:off x="1828800" y="1066800"/>
            <a:ext cx="4819650" cy="4953000"/>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Date Placeholder 3"/>
          <p:cNvSpPr>
            <a:spLocks noGrp="1"/>
          </p:cNvSpPr>
          <p:nvPr>
            <p:ph type="dt" sz="quarter" idx="10"/>
          </p:nvPr>
        </p:nvSpPr>
        <p:spPr/>
        <p:txBody>
          <a:bodyPr/>
          <a:lstStyle>
            <a:lvl1pPr>
              <a:defRPr/>
            </a:lvl1pPr>
          </a:lstStyle>
          <a:p>
            <a:endParaRPr lang="ar-SA"/>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68796875-42FF-45DC-95E9-3307A6E175B3}" type="slidenum">
              <a:rPr lang="ar-EG"/>
              <a:pPr/>
              <a:t>‹#›</a:t>
            </a:fld>
            <a:endParaRPr lang="ar-SA"/>
          </a:p>
        </p:txBody>
      </p:sp>
    </p:spTree>
    <p:extLst>
      <p:ext uri="{BB962C8B-B14F-4D97-AF65-F5344CB8AC3E}">
        <p14:creationId xmlns:p14="http://schemas.microsoft.com/office/powerpoint/2010/main" val="150508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a:p>
        </p:txBody>
      </p:sp>
      <p:sp>
        <p:nvSpPr>
          <p:cNvPr id="3" name="Content Placeholder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Date Placeholder 3"/>
          <p:cNvSpPr>
            <a:spLocks noGrp="1"/>
          </p:cNvSpPr>
          <p:nvPr>
            <p:ph type="dt" sz="quarter" idx="10"/>
          </p:nvPr>
        </p:nvSpPr>
        <p:spPr/>
        <p:txBody>
          <a:bodyPr/>
          <a:lstStyle>
            <a:lvl1pPr>
              <a:defRPr/>
            </a:lvl1pPr>
          </a:lstStyle>
          <a:p>
            <a:endParaRPr lang="ar-SA"/>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9534ED1B-B6EC-4068-AAFB-5C720853AFB7}" type="slidenum">
              <a:rPr lang="ar-EG"/>
              <a:pPr/>
              <a:t>‹#›</a:t>
            </a:fld>
            <a:endParaRPr lang="ar-SA"/>
          </a:p>
        </p:txBody>
      </p:sp>
    </p:spTree>
    <p:extLst>
      <p:ext uri="{BB962C8B-B14F-4D97-AF65-F5344CB8AC3E}">
        <p14:creationId xmlns:p14="http://schemas.microsoft.com/office/powerpoint/2010/main" val="2060779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ar-SA"/>
              <a:t>انقر لتحرير نمط العنوان الرئيسي</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SA"/>
              <a:t>انقر لتحرير أنماط النص الرئيسي</a:t>
            </a:r>
          </a:p>
        </p:txBody>
      </p:sp>
      <p:sp>
        <p:nvSpPr>
          <p:cNvPr id="4" name="Date Placeholder 3"/>
          <p:cNvSpPr>
            <a:spLocks noGrp="1"/>
          </p:cNvSpPr>
          <p:nvPr>
            <p:ph type="dt" sz="quarter" idx="10"/>
          </p:nvPr>
        </p:nvSpPr>
        <p:spPr/>
        <p:txBody>
          <a:bodyPr/>
          <a:lstStyle>
            <a:lvl1pPr>
              <a:defRPr/>
            </a:lvl1pPr>
          </a:lstStyle>
          <a:p>
            <a:endParaRPr lang="ar-SA"/>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95B35482-05F5-42B1-9294-54C103EB4BC0}" type="slidenum">
              <a:rPr lang="ar-EG"/>
              <a:pPr/>
              <a:t>‹#›</a:t>
            </a:fld>
            <a:endParaRPr lang="ar-SA"/>
          </a:p>
        </p:txBody>
      </p:sp>
    </p:spTree>
    <p:extLst>
      <p:ext uri="{BB962C8B-B14F-4D97-AF65-F5344CB8AC3E}">
        <p14:creationId xmlns:p14="http://schemas.microsoft.com/office/powerpoint/2010/main" val="2614947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a:p>
        </p:txBody>
      </p:sp>
      <p:sp>
        <p:nvSpPr>
          <p:cNvPr id="3" name="Content Placeholder 2"/>
          <p:cNvSpPr>
            <a:spLocks noGrp="1"/>
          </p:cNvSpPr>
          <p:nvPr>
            <p:ph sz="half" idx="1"/>
          </p:nvPr>
        </p:nvSpPr>
        <p:spPr>
          <a:xfrm>
            <a:off x="2133600" y="2057400"/>
            <a:ext cx="3086100"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Content Placeholder 3"/>
          <p:cNvSpPr>
            <a:spLocks noGrp="1"/>
          </p:cNvSpPr>
          <p:nvPr>
            <p:ph sz="half" idx="2"/>
          </p:nvPr>
        </p:nvSpPr>
        <p:spPr>
          <a:xfrm>
            <a:off x="5372100" y="2057400"/>
            <a:ext cx="3086100"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Date Placeholder 4"/>
          <p:cNvSpPr>
            <a:spLocks noGrp="1"/>
          </p:cNvSpPr>
          <p:nvPr>
            <p:ph type="dt" sz="quarter" idx="10"/>
          </p:nvPr>
        </p:nvSpPr>
        <p:spPr/>
        <p:txBody>
          <a:bodyPr/>
          <a:lstStyle>
            <a:lvl1pPr>
              <a:defRPr/>
            </a:lvl1pPr>
          </a:lstStyle>
          <a:p>
            <a:endParaRPr lang="ar-SA"/>
          </a:p>
        </p:txBody>
      </p:sp>
      <p:sp>
        <p:nvSpPr>
          <p:cNvPr id="6" name="Footer Placeholder 5"/>
          <p:cNvSpPr>
            <a:spLocks noGrp="1"/>
          </p:cNvSpPr>
          <p:nvPr>
            <p:ph type="ftr" sz="quarter" idx="11"/>
          </p:nvPr>
        </p:nvSpPr>
        <p:spPr/>
        <p:txBody>
          <a:bodyPr/>
          <a:lstStyle>
            <a:lvl1pPr>
              <a:defRPr/>
            </a:lvl1pPr>
          </a:lstStyle>
          <a:p>
            <a:endParaRPr lang="ar-SA"/>
          </a:p>
        </p:txBody>
      </p:sp>
      <p:sp>
        <p:nvSpPr>
          <p:cNvPr id="7" name="Slide Number Placeholder 6"/>
          <p:cNvSpPr>
            <a:spLocks noGrp="1"/>
          </p:cNvSpPr>
          <p:nvPr>
            <p:ph type="sldNum" sz="quarter" idx="12"/>
          </p:nvPr>
        </p:nvSpPr>
        <p:spPr/>
        <p:txBody>
          <a:bodyPr/>
          <a:lstStyle>
            <a:lvl1pPr>
              <a:defRPr/>
            </a:lvl1pPr>
          </a:lstStyle>
          <a:p>
            <a:fld id="{EF31193F-C492-4F17-A470-90249383BD40}" type="slidenum">
              <a:rPr lang="ar-EG"/>
              <a:pPr/>
              <a:t>‹#›</a:t>
            </a:fld>
            <a:endParaRPr lang="ar-SA"/>
          </a:p>
        </p:txBody>
      </p:sp>
    </p:spTree>
    <p:extLst>
      <p:ext uri="{BB962C8B-B14F-4D97-AF65-F5344CB8AC3E}">
        <p14:creationId xmlns:p14="http://schemas.microsoft.com/office/powerpoint/2010/main" val="3236159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ar-SA"/>
              <a:t>انقر لتحرير نمط العنوان الرئيسي</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7" name="Date Placeholder 6"/>
          <p:cNvSpPr>
            <a:spLocks noGrp="1"/>
          </p:cNvSpPr>
          <p:nvPr>
            <p:ph type="dt" sz="quarter" idx="10"/>
          </p:nvPr>
        </p:nvSpPr>
        <p:spPr/>
        <p:txBody>
          <a:bodyPr/>
          <a:lstStyle>
            <a:lvl1pPr>
              <a:defRPr/>
            </a:lvl1pPr>
          </a:lstStyle>
          <a:p>
            <a:endParaRPr lang="ar-SA"/>
          </a:p>
        </p:txBody>
      </p:sp>
      <p:sp>
        <p:nvSpPr>
          <p:cNvPr id="8" name="Footer Placeholder 7"/>
          <p:cNvSpPr>
            <a:spLocks noGrp="1"/>
          </p:cNvSpPr>
          <p:nvPr>
            <p:ph type="ftr" sz="quarter" idx="11"/>
          </p:nvPr>
        </p:nvSpPr>
        <p:spPr/>
        <p:txBody>
          <a:bodyPr/>
          <a:lstStyle>
            <a:lvl1pPr>
              <a:defRPr/>
            </a:lvl1pPr>
          </a:lstStyle>
          <a:p>
            <a:endParaRPr lang="ar-SA"/>
          </a:p>
        </p:txBody>
      </p:sp>
      <p:sp>
        <p:nvSpPr>
          <p:cNvPr id="9" name="Slide Number Placeholder 8"/>
          <p:cNvSpPr>
            <a:spLocks noGrp="1"/>
          </p:cNvSpPr>
          <p:nvPr>
            <p:ph type="sldNum" sz="quarter" idx="12"/>
          </p:nvPr>
        </p:nvSpPr>
        <p:spPr/>
        <p:txBody>
          <a:bodyPr/>
          <a:lstStyle>
            <a:lvl1pPr>
              <a:defRPr/>
            </a:lvl1pPr>
          </a:lstStyle>
          <a:p>
            <a:fld id="{982E8528-312A-4FFD-BE50-7162033BA643}" type="slidenum">
              <a:rPr lang="ar-EG"/>
              <a:pPr/>
              <a:t>‹#›</a:t>
            </a:fld>
            <a:endParaRPr lang="ar-SA"/>
          </a:p>
        </p:txBody>
      </p:sp>
    </p:spTree>
    <p:extLst>
      <p:ext uri="{BB962C8B-B14F-4D97-AF65-F5344CB8AC3E}">
        <p14:creationId xmlns:p14="http://schemas.microsoft.com/office/powerpoint/2010/main" val="1190035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a:p>
        </p:txBody>
      </p:sp>
      <p:sp>
        <p:nvSpPr>
          <p:cNvPr id="3" name="Date Placeholder 2"/>
          <p:cNvSpPr>
            <a:spLocks noGrp="1"/>
          </p:cNvSpPr>
          <p:nvPr>
            <p:ph type="dt" sz="quarter" idx="10"/>
          </p:nvPr>
        </p:nvSpPr>
        <p:spPr/>
        <p:txBody>
          <a:bodyPr/>
          <a:lstStyle>
            <a:lvl1pPr>
              <a:defRPr/>
            </a:lvl1pPr>
          </a:lstStyle>
          <a:p>
            <a:endParaRPr lang="ar-SA"/>
          </a:p>
        </p:txBody>
      </p:sp>
      <p:sp>
        <p:nvSpPr>
          <p:cNvPr id="4" name="Footer Placeholder 3"/>
          <p:cNvSpPr>
            <a:spLocks noGrp="1"/>
          </p:cNvSpPr>
          <p:nvPr>
            <p:ph type="ftr" sz="quarter" idx="11"/>
          </p:nvPr>
        </p:nvSpPr>
        <p:spPr/>
        <p:txBody>
          <a:bodyPr/>
          <a:lstStyle>
            <a:lvl1pPr>
              <a:defRPr/>
            </a:lvl1pPr>
          </a:lstStyle>
          <a:p>
            <a:endParaRPr lang="ar-SA"/>
          </a:p>
        </p:txBody>
      </p:sp>
      <p:sp>
        <p:nvSpPr>
          <p:cNvPr id="5" name="Slide Number Placeholder 4"/>
          <p:cNvSpPr>
            <a:spLocks noGrp="1"/>
          </p:cNvSpPr>
          <p:nvPr>
            <p:ph type="sldNum" sz="quarter" idx="12"/>
          </p:nvPr>
        </p:nvSpPr>
        <p:spPr/>
        <p:txBody>
          <a:bodyPr/>
          <a:lstStyle>
            <a:lvl1pPr>
              <a:defRPr/>
            </a:lvl1pPr>
          </a:lstStyle>
          <a:p>
            <a:fld id="{AEE51FAA-3470-464D-BD01-4443195EEA52}" type="slidenum">
              <a:rPr lang="ar-EG"/>
              <a:pPr/>
              <a:t>‹#›</a:t>
            </a:fld>
            <a:endParaRPr lang="ar-SA"/>
          </a:p>
        </p:txBody>
      </p:sp>
    </p:spTree>
    <p:extLst>
      <p:ext uri="{BB962C8B-B14F-4D97-AF65-F5344CB8AC3E}">
        <p14:creationId xmlns:p14="http://schemas.microsoft.com/office/powerpoint/2010/main" val="3307692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lvl1pPr>
              <a:defRPr/>
            </a:lvl1pPr>
          </a:lstStyle>
          <a:p>
            <a:endParaRPr lang="ar-SA"/>
          </a:p>
        </p:txBody>
      </p:sp>
      <p:sp>
        <p:nvSpPr>
          <p:cNvPr id="3" name="Footer Placeholder 2"/>
          <p:cNvSpPr>
            <a:spLocks noGrp="1"/>
          </p:cNvSpPr>
          <p:nvPr>
            <p:ph type="ftr" sz="quarter" idx="11"/>
          </p:nvPr>
        </p:nvSpPr>
        <p:spPr/>
        <p:txBody>
          <a:bodyPr/>
          <a:lstStyle>
            <a:lvl1pPr>
              <a:defRPr/>
            </a:lvl1pPr>
          </a:lstStyle>
          <a:p>
            <a:endParaRPr lang="ar-SA"/>
          </a:p>
        </p:txBody>
      </p:sp>
      <p:sp>
        <p:nvSpPr>
          <p:cNvPr id="4" name="Slide Number Placeholder 3"/>
          <p:cNvSpPr>
            <a:spLocks noGrp="1"/>
          </p:cNvSpPr>
          <p:nvPr>
            <p:ph type="sldNum" sz="quarter" idx="12"/>
          </p:nvPr>
        </p:nvSpPr>
        <p:spPr/>
        <p:txBody>
          <a:bodyPr/>
          <a:lstStyle>
            <a:lvl1pPr>
              <a:defRPr/>
            </a:lvl1pPr>
          </a:lstStyle>
          <a:p>
            <a:fld id="{6915BA4C-A84D-49A9-BEDF-5DBC850A0C17}" type="slidenum">
              <a:rPr lang="ar-EG"/>
              <a:pPr/>
              <a:t>‹#›</a:t>
            </a:fld>
            <a:endParaRPr lang="ar-SA"/>
          </a:p>
        </p:txBody>
      </p:sp>
    </p:spTree>
    <p:extLst>
      <p:ext uri="{BB962C8B-B14F-4D97-AF65-F5344CB8AC3E}">
        <p14:creationId xmlns:p14="http://schemas.microsoft.com/office/powerpoint/2010/main" val="1003406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ar-SA"/>
              <a:t>انقر لتحرير نمط العنوان الرئيسي</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Date Placeholder 4"/>
          <p:cNvSpPr>
            <a:spLocks noGrp="1"/>
          </p:cNvSpPr>
          <p:nvPr>
            <p:ph type="dt" sz="quarter" idx="10"/>
          </p:nvPr>
        </p:nvSpPr>
        <p:spPr/>
        <p:txBody>
          <a:bodyPr/>
          <a:lstStyle>
            <a:lvl1pPr>
              <a:defRPr/>
            </a:lvl1pPr>
          </a:lstStyle>
          <a:p>
            <a:endParaRPr lang="ar-SA"/>
          </a:p>
        </p:txBody>
      </p:sp>
      <p:sp>
        <p:nvSpPr>
          <p:cNvPr id="6" name="Footer Placeholder 5"/>
          <p:cNvSpPr>
            <a:spLocks noGrp="1"/>
          </p:cNvSpPr>
          <p:nvPr>
            <p:ph type="ftr" sz="quarter" idx="11"/>
          </p:nvPr>
        </p:nvSpPr>
        <p:spPr/>
        <p:txBody>
          <a:bodyPr/>
          <a:lstStyle>
            <a:lvl1pPr>
              <a:defRPr/>
            </a:lvl1pPr>
          </a:lstStyle>
          <a:p>
            <a:endParaRPr lang="ar-SA"/>
          </a:p>
        </p:txBody>
      </p:sp>
      <p:sp>
        <p:nvSpPr>
          <p:cNvPr id="7" name="Slide Number Placeholder 6"/>
          <p:cNvSpPr>
            <a:spLocks noGrp="1"/>
          </p:cNvSpPr>
          <p:nvPr>
            <p:ph type="sldNum" sz="quarter" idx="12"/>
          </p:nvPr>
        </p:nvSpPr>
        <p:spPr/>
        <p:txBody>
          <a:bodyPr/>
          <a:lstStyle>
            <a:lvl1pPr>
              <a:defRPr/>
            </a:lvl1pPr>
          </a:lstStyle>
          <a:p>
            <a:fld id="{15C3F88F-9DBB-4601-B1E5-0E3E61E0C31A}" type="slidenum">
              <a:rPr lang="ar-EG"/>
              <a:pPr/>
              <a:t>‹#›</a:t>
            </a:fld>
            <a:endParaRPr lang="ar-SA"/>
          </a:p>
        </p:txBody>
      </p:sp>
    </p:spTree>
    <p:extLst>
      <p:ext uri="{BB962C8B-B14F-4D97-AF65-F5344CB8AC3E}">
        <p14:creationId xmlns:p14="http://schemas.microsoft.com/office/powerpoint/2010/main" val="837275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ar-SA"/>
              <a:t>انقر لتحرير نمط العنوان الرئيسي</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a:t>انقر فوق الأيقونة لإضافة صورة</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Date Placeholder 4"/>
          <p:cNvSpPr>
            <a:spLocks noGrp="1"/>
          </p:cNvSpPr>
          <p:nvPr>
            <p:ph type="dt" sz="quarter" idx="10"/>
          </p:nvPr>
        </p:nvSpPr>
        <p:spPr/>
        <p:txBody>
          <a:bodyPr/>
          <a:lstStyle>
            <a:lvl1pPr>
              <a:defRPr/>
            </a:lvl1pPr>
          </a:lstStyle>
          <a:p>
            <a:endParaRPr lang="ar-SA"/>
          </a:p>
        </p:txBody>
      </p:sp>
      <p:sp>
        <p:nvSpPr>
          <p:cNvPr id="6" name="Footer Placeholder 5"/>
          <p:cNvSpPr>
            <a:spLocks noGrp="1"/>
          </p:cNvSpPr>
          <p:nvPr>
            <p:ph type="ftr" sz="quarter" idx="11"/>
          </p:nvPr>
        </p:nvSpPr>
        <p:spPr/>
        <p:txBody>
          <a:bodyPr/>
          <a:lstStyle>
            <a:lvl1pPr>
              <a:defRPr/>
            </a:lvl1pPr>
          </a:lstStyle>
          <a:p>
            <a:endParaRPr lang="ar-SA"/>
          </a:p>
        </p:txBody>
      </p:sp>
      <p:sp>
        <p:nvSpPr>
          <p:cNvPr id="7" name="Slide Number Placeholder 6"/>
          <p:cNvSpPr>
            <a:spLocks noGrp="1"/>
          </p:cNvSpPr>
          <p:nvPr>
            <p:ph type="sldNum" sz="quarter" idx="12"/>
          </p:nvPr>
        </p:nvSpPr>
        <p:spPr/>
        <p:txBody>
          <a:bodyPr/>
          <a:lstStyle>
            <a:lvl1pPr>
              <a:defRPr/>
            </a:lvl1pPr>
          </a:lstStyle>
          <a:p>
            <a:fld id="{CB3369E8-C75F-4C01-BE76-85C119E549D2}" type="slidenum">
              <a:rPr lang="ar-EG"/>
              <a:pPr/>
              <a:t>‹#›</a:t>
            </a:fld>
            <a:endParaRPr lang="ar-SA"/>
          </a:p>
        </p:txBody>
      </p:sp>
    </p:spTree>
    <p:extLst>
      <p:ext uri="{BB962C8B-B14F-4D97-AF65-F5344CB8AC3E}">
        <p14:creationId xmlns:p14="http://schemas.microsoft.com/office/powerpoint/2010/main" val="1873241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30" name="Rectangle 6"/>
          <p:cNvSpPr>
            <a:spLocks noGrp="1" noChangeArrowheads="1"/>
          </p:cNvSpPr>
          <p:nvPr>
            <p:ph type="title"/>
          </p:nvPr>
        </p:nvSpPr>
        <p:spPr bwMode="auto">
          <a:xfrm>
            <a:off x="1828800" y="1066800"/>
            <a:ext cx="6629400"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b" anchorCtr="0" compatLnSpc="1">
            <a:prstTxWarp prst="textNoShape">
              <a:avLst/>
            </a:prstTxWarp>
          </a:bodyPr>
          <a:lstStyle/>
          <a:p>
            <a:pPr lvl="0"/>
            <a:r>
              <a:rPr lang="ar-SA"/>
              <a:t>انقر لتحرير نمط عنوان الشريحة الرئيسية</a:t>
            </a:r>
          </a:p>
        </p:txBody>
      </p:sp>
      <p:sp>
        <p:nvSpPr>
          <p:cNvPr id="1031" name="Rectangle 7"/>
          <p:cNvSpPr>
            <a:spLocks noGrp="1" noChangeArrowheads="1"/>
          </p:cNvSpPr>
          <p:nvPr>
            <p:ph type="body" idx="1"/>
          </p:nvPr>
        </p:nvSpPr>
        <p:spPr bwMode="auto">
          <a:xfrm>
            <a:off x="2133600" y="2057400"/>
            <a:ext cx="6324600" cy="3962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t" anchorCtr="0" compatLnSpc="1">
            <a:prstTxWarp prst="textNoShape">
              <a:avLst/>
            </a:prstTxWarp>
          </a:bodyPr>
          <a:lstStyle/>
          <a:p>
            <a:pPr lvl="0"/>
            <a:r>
              <a:rPr lang="ar-SA"/>
              <a:t>انقر لتحريرأنماط نص الشريحة الرئيسية</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1035" name="Rectangle 11"/>
          <p:cNvSpPr>
            <a:spLocks noGrp="1" noChangeArrowheads="1"/>
          </p:cNvSpPr>
          <p:nvPr>
            <p:ph type="dt" sz="quarter" idx="2"/>
          </p:nvPr>
        </p:nvSpPr>
        <p:spPr bwMode="auto">
          <a:xfrm>
            <a:off x="1828800" y="6248400"/>
            <a:ext cx="19050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ctr" anchorCtr="0" compatLnSpc="1">
            <a:prstTxWarp prst="textNoShape">
              <a:avLst/>
            </a:prstTxWarp>
          </a:bodyPr>
          <a:lstStyle>
            <a:lvl1pPr algn="r" rtl="1">
              <a:defRPr sz="1200">
                <a:latin typeface="+mn-lt"/>
                <a:ea typeface="굴림" pitchFamily="34" charset="-127"/>
                <a:cs typeface="+mn-cs"/>
              </a:defRPr>
            </a:lvl1pPr>
          </a:lstStyle>
          <a:p>
            <a:endParaRPr lang="ar-SA"/>
          </a:p>
        </p:txBody>
      </p:sp>
      <p:sp>
        <p:nvSpPr>
          <p:cNvPr id="1036" name="Rectangle 12"/>
          <p:cNvSpPr>
            <a:spLocks noGrp="1" noChangeArrowheads="1"/>
          </p:cNvSpPr>
          <p:nvPr>
            <p:ph type="ftr" sz="quarter" idx="3"/>
          </p:nvPr>
        </p:nvSpPr>
        <p:spPr bwMode="auto">
          <a:xfrm>
            <a:off x="3886200" y="6248400"/>
            <a:ext cx="30480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ctr" anchorCtr="0" compatLnSpc="1">
            <a:prstTxWarp prst="textNoShape">
              <a:avLst/>
            </a:prstTxWarp>
          </a:bodyPr>
          <a:lstStyle>
            <a:lvl1pPr algn="ctr" rtl="1">
              <a:defRPr sz="1200">
                <a:latin typeface="+mn-lt"/>
                <a:ea typeface="굴림" pitchFamily="34" charset="-127"/>
                <a:cs typeface="+mn-cs"/>
              </a:defRPr>
            </a:lvl1pPr>
          </a:lstStyle>
          <a:p>
            <a:endParaRPr lang="ar-SA"/>
          </a:p>
        </p:txBody>
      </p:sp>
      <p:sp>
        <p:nvSpPr>
          <p:cNvPr id="1037" name="Rectangle 13"/>
          <p:cNvSpPr>
            <a:spLocks noGrp="1" noChangeArrowheads="1"/>
          </p:cNvSpPr>
          <p:nvPr>
            <p:ph type="sldNum" sz="quarter" idx="4"/>
          </p:nvPr>
        </p:nvSpPr>
        <p:spPr bwMode="auto">
          <a:xfrm>
            <a:off x="7086600" y="6248400"/>
            <a:ext cx="19050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none" lIns="92075" tIns="46037" rIns="92075" bIns="46037" numCol="1" anchor="ctr" anchorCtr="0" compatLnSpc="1">
            <a:prstTxWarp prst="textNoShape">
              <a:avLst/>
            </a:prstTxWarp>
          </a:bodyPr>
          <a:lstStyle>
            <a:lvl1pPr rtl="1">
              <a:defRPr sz="1200">
                <a:latin typeface="+mn-lt"/>
                <a:ea typeface="굴림" pitchFamily="34" charset="-127"/>
                <a:cs typeface="+mn-cs"/>
              </a:defRPr>
            </a:lvl1pPr>
          </a:lstStyle>
          <a:p>
            <a:fld id="{6057BF04-C9AB-4115-8E11-D437C8651218}" type="slidenum">
              <a:rPr lang="ar-EG"/>
              <a:pPr/>
              <a:t>‹#›</a:t>
            </a:fld>
            <a:endParaRPr lang="ar-SA"/>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rtl="1" eaLnBrk="1" fontAlgn="base" hangingPunct="1">
        <a:spcBef>
          <a:spcPct val="0"/>
        </a:spcBef>
        <a:spcAft>
          <a:spcPct val="0"/>
        </a:spcAft>
        <a:defRPr sz="3200" b="1">
          <a:solidFill>
            <a:schemeClr val="tx1"/>
          </a:solidFill>
          <a:latin typeface="+mj-lt"/>
          <a:ea typeface="+mj-ea"/>
          <a:cs typeface="+mj-cs"/>
        </a:defRPr>
      </a:lvl1pPr>
      <a:lvl2pPr algn="r" rtl="1" eaLnBrk="1" fontAlgn="base" hangingPunct="1">
        <a:spcBef>
          <a:spcPct val="0"/>
        </a:spcBef>
        <a:spcAft>
          <a:spcPct val="0"/>
        </a:spcAft>
        <a:defRPr sz="3200" b="1">
          <a:solidFill>
            <a:schemeClr val="tx1"/>
          </a:solidFill>
          <a:latin typeface="Trebuchet MS" pitchFamily="34" charset="0"/>
          <a:cs typeface="Arial" pitchFamily="34" charset="0"/>
        </a:defRPr>
      </a:lvl2pPr>
      <a:lvl3pPr algn="r" rtl="1" eaLnBrk="1" fontAlgn="base" hangingPunct="1">
        <a:spcBef>
          <a:spcPct val="0"/>
        </a:spcBef>
        <a:spcAft>
          <a:spcPct val="0"/>
        </a:spcAft>
        <a:defRPr sz="3200" b="1">
          <a:solidFill>
            <a:schemeClr val="tx1"/>
          </a:solidFill>
          <a:latin typeface="Trebuchet MS" pitchFamily="34" charset="0"/>
          <a:cs typeface="Arial" pitchFamily="34" charset="0"/>
        </a:defRPr>
      </a:lvl3pPr>
      <a:lvl4pPr algn="r" rtl="1" eaLnBrk="1" fontAlgn="base" hangingPunct="1">
        <a:spcBef>
          <a:spcPct val="0"/>
        </a:spcBef>
        <a:spcAft>
          <a:spcPct val="0"/>
        </a:spcAft>
        <a:defRPr sz="3200" b="1">
          <a:solidFill>
            <a:schemeClr val="tx1"/>
          </a:solidFill>
          <a:latin typeface="Trebuchet MS" pitchFamily="34" charset="0"/>
          <a:cs typeface="Arial" pitchFamily="34" charset="0"/>
        </a:defRPr>
      </a:lvl4pPr>
      <a:lvl5pPr algn="r" rtl="1" eaLnBrk="1" fontAlgn="base" hangingPunct="1">
        <a:spcBef>
          <a:spcPct val="0"/>
        </a:spcBef>
        <a:spcAft>
          <a:spcPct val="0"/>
        </a:spcAft>
        <a:defRPr sz="3200" b="1">
          <a:solidFill>
            <a:schemeClr val="tx1"/>
          </a:solidFill>
          <a:latin typeface="Trebuchet MS" pitchFamily="34" charset="0"/>
          <a:cs typeface="Arial" pitchFamily="34" charset="0"/>
        </a:defRPr>
      </a:lvl5pPr>
      <a:lvl6pPr marL="457200" algn="r" rtl="1" eaLnBrk="1" fontAlgn="base" hangingPunct="1">
        <a:spcBef>
          <a:spcPct val="0"/>
        </a:spcBef>
        <a:spcAft>
          <a:spcPct val="0"/>
        </a:spcAft>
        <a:defRPr sz="3200" b="1">
          <a:solidFill>
            <a:schemeClr val="tx1"/>
          </a:solidFill>
          <a:latin typeface="Trebuchet MS" pitchFamily="34" charset="0"/>
          <a:cs typeface="Arial" pitchFamily="34" charset="0"/>
        </a:defRPr>
      </a:lvl6pPr>
      <a:lvl7pPr marL="914400" algn="r" rtl="1" eaLnBrk="1" fontAlgn="base" hangingPunct="1">
        <a:spcBef>
          <a:spcPct val="0"/>
        </a:spcBef>
        <a:spcAft>
          <a:spcPct val="0"/>
        </a:spcAft>
        <a:defRPr sz="3200" b="1">
          <a:solidFill>
            <a:schemeClr val="tx1"/>
          </a:solidFill>
          <a:latin typeface="Trebuchet MS" pitchFamily="34" charset="0"/>
          <a:cs typeface="Arial" pitchFamily="34" charset="0"/>
        </a:defRPr>
      </a:lvl7pPr>
      <a:lvl8pPr marL="1371600" algn="r" rtl="1" eaLnBrk="1" fontAlgn="base" hangingPunct="1">
        <a:spcBef>
          <a:spcPct val="0"/>
        </a:spcBef>
        <a:spcAft>
          <a:spcPct val="0"/>
        </a:spcAft>
        <a:defRPr sz="3200" b="1">
          <a:solidFill>
            <a:schemeClr val="tx1"/>
          </a:solidFill>
          <a:latin typeface="Trebuchet MS" pitchFamily="34" charset="0"/>
          <a:cs typeface="Arial" pitchFamily="34" charset="0"/>
        </a:defRPr>
      </a:lvl8pPr>
      <a:lvl9pPr marL="1828800" algn="r" rtl="1" eaLnBrk="1" fontAlgn="base" hangingPunct="1">
        <a:spcBef>
          <a:spcPct val="0"/>
        </a:spcBef>
        <a:spcAft>
          <a:spcPct val="0"/>
        </a:spcAft>
        <a:defRPr sz="3200" b="1">
          <a:solidFill>
            <a:schemeClr val="tx1"/>
          </a:solidFill>
          <a:latin typeface="Trebuchet MS" pitchFamily="34" charset="0"/>
          <a:cs typeface="Arial" pitchFamily="34" charset="0"/>
        </a:defRPr>
      </a:lvl9pPr>
    </p:titleStyle>
    <p:bodyStyle>
      <a:lvl1pPr marL="342900" indent="-342900" algn="r" rtl="1" eaLnBrk="1" fontAlgn="base" hangingPunct="1">
        <a:spcBef>
          <a:spcPct val="50000"/>
        </a:spcBef>
        <a:spcAft>
          <a:spcPct val="0"/>
        </a:spcAft>
        <a:buClr>
          <a:schemeClr val="tx1"/>
        </a:buClr>
        <a:buChar char="•"/>
        <a:defRPr sz="2400">
          <a:solidFill>
            <a:schemeClr val="tx1"/>
          </a:solidFill>
          <a:latin typeface="+mn-lt"/>
          <a:ea typeface="+mn-ea"/>
          <a:cs typeface="+mn-cs"/>
        </a:defRPr>
      </a:lvl1pPr>
      <a:lvl2pPr marL="742950" indent="-285750" algn="r" rtl="1" eaLnBrk="1" fontAlgn="base" hangingPunct="1">
        <a:spcBef>
          <a:spcPct val="20000"/>
        </a:spcBef>
        <a:spcAft>
          <a:spcPct val="0"/>
        </a:spcAft>
        <a:buClr>
          <a:schemeClr val="tx1"/>
        </a:buClr>
        <a:buFont typeface="Garamond" pitchFamily="18" charset="0"/>
        <a:buChar char="−"/>
        <a:defRPr sz="2200">
          <a:solidFill>
            <a:schemeClr val="tx1"/>
          </a:solidFill>
          <a:latin typeface="+mn-lt"/>
          <a:cs typeface="+mn-cs"/>
        </a:defRPr>
      </a:lvl2pPr>
      <a:lvl3pPr marL="1143000" indent="-228600" algn="r" rtl="1" eaLnBrk="1" fontAlgn="base" hangingPunct="1">
        <a:spcBef>
          <a:spcPct val="20000"/>
        </a:spcBef>
        <a:spcAft>
          <a:spcPct val="0"/>
        </a:spcAft>
        <a:buClr>
          <a:schemeClr val="tx1"/>
        </a:buClr>
        <a:buChar char="•"/>
        <a:defRPr sz="2000">
          <a:solidFill>
            <a:schemeClr val="tx1"/>
          </a:solidFill>
          <a:latin typeface="+mn-lt"/>
          <a:cs typeface="+mn-cs"/>
        </a:defRPr>
      </a:lvl3pPr>
      <a:lvl4pPr marL="1600200" indent="-228600" algn="r" rtl="1" eaLnBrk="1" fontAlgn="base" hangingPunct="1">
        <a:spcBef>
          <a:spcPct val="20000"/>
        </a:spcBef>
        <a:spcAft>
          <a:spcPct val="0"/>
        </a:spcAft>
        <a:buClr>
          <a:schemeClr val="tx1"/>
        </a:buClr>
        <a:buFont typeface="Garamond" pitchFamily="18" charset="0"/>
        <a:buChar char="−"/>
        <a:defRPr>
          <a:solidFill>
            <a:schemeClr val="tx1"/>
          </a:solidFill>
          <a:latin typeface="+mn-lt"/>
          <a:cs typeface="+mn-cs"/>
        </a:defRPr>
      </a:lvl4pPr>
      <a:lvl5pPr marL="2057400" indent="-228600" algn="r" rtl="1" eaLnBrk="1" fontAlgn="base" hangingPunct="1">
        <a:spcBef>
          <a:spcPct val="20000"/>
        </a:spcBef>
        <a:spcAft>
          <a:spcPct val="0"/>
        </a:spcAft>
        <a:buClr>
          <a:schemeClr val="tx1"/>
        </a:buClr>
        <a:buChar char="•"/>
        <a:defRPr sz="1600">
          <a:solidFill>
            <a:schemeClr val="tx1"/>
          </a:solidFill>
          <a:latin typeface="+mn-lt"/>
          <a:cs typeface="+mn-cs"/>
        </a:defRPr>
      </a:lvl5pPr>
      <a:lvl6pPr marL="2514600" indent="-228600" algn="r" rtl="1" eaLnBrk="1" fontAlgn="base" hangingPunct="1">
        <a:spcBef>
          <a:spcPct val="20000"/>
        </a:spcBef>
        <a:spcAft>
          <a:spcPct val="0"/>
        </a:spcAft>
        <a:buClr>
          <a:schemeClr val="tx1"/>
        </a:buClr>
        <a:buChar char="•"/>
        <a:defRPr sz="1600">
          <a:solidFill>
            <a:schemeClr val="tx1"/>
          </a:solidFill>
          <a:latin typeface="+mn-lt"/>
          <a:cs typeface="+mn-cs"/>
        </a:defRPr>
      </a:lvl6pPr>
      <a:lvl7pPr marL="2971800" indent="-228600" algn="r" rtl="1" eaLnBrk="1" fontAlgn="base" hangingPunct="1">
        <a:spcBef>
          <a:spcPct val="20000"/>
        </a:spcBef>
        <a:spcAft>
          <a:spcPct val="0"/>
        </a:spcAft>
        <a:buClr>
          <a:schemeClr val="tx1"/>
        </a:buClr>
        <a:buChar char="•"/>
        <a:defRPr sz="1600">
          <a:solidFill>
            <a:schemeClr val="tx1"/>
          </a:solidFill>
          <a:latin typeface="+mn-lt"/>
          <a:cs typeface="+mn-cs"/>
        </a:defRPr>
      </a:lvl7pPr>
      <a:lvl8pPr marL="3429000" indent="-228600" algn="r" rtl="1" eaLnBrk="1" fontAlgn="base" hangingPunct="1">
        <a:spcBef>
          <a:spcPct val="20000"/>
        </a:spcBef>
        <a:spcAft>
          <a:spcPct val="0"/>
        </a:spcAft>
        <a:buClr>
          <a:schemeClr val="tx1"/>
        </a:buClr>
        <a:buChar char="•"/>
        <a:defRPr sz="1600">
          <a:solidFill>
            <a:schemeClr val="tx1"/>
          </a:solidFill>
          <a:latin typeface="+mn-lt"/>
          <a:cs typeface="+mn-cs"/>
        </a:defRPr>
      </a:lvl8pPr>
      <a:lvl9pPr marL="3886200" indent="-228600" algn="r" rtl="1" eaLnBrk="1" fontAlgn="base" hangingPunct="1">
        <a:spcBef>
          <a:spcPct val="20000"/>
        </a:spcBef>
        <a:spcAft>
          <a:spcPct val="0"/>
        </a:spcAft>
        <a:buClr>
          <a:schemeClr val="tx1"/>
        </a:buClr>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1600200" y="2252008"/>
            <a:ext cx="7239000" cy="2554545"/>
          </a:xfrm>
          <a:prstGeom prst="rect">
            <a:avLst/>
          </a:prstGeom>
          <a:noFill/>
        </p:spPr>
        <p:txBody>
          <a:bodyPr wrap="square" rtlCol="0">
            <a:spAutoFit/>
          </a:bodyPr>
          <a:lstStyle/>
          <a:p>
            <a:pPr algn="ctr"/>
            <a:r>
              <a:rPr lang="en-US" sz="4000" b="1" dirty="0">
                <a:solidFill>
                  <a:schemeClr val="accent2">
                    <a:lumMod val="60000"/>
                    <a:lumOff val="40000"/>
                  </a:schemeClr>
                </a:solidFill>
              </a:rPr>
              <a:t>E</a:t>
            </a:r>
            <a:r>
              <a:rPr lang="en-US" sz="4000" b="1" dirty="0">
                <a:solidFill>
                  <a:srgbClr val="FFC000"/>
                </a:solidFill>
              </a:rPr>
              <a:t>ntity</a:t>
            </a:r>
            <a:r>
              <a:rPr lang="en-US" sz="4000" b="1" dirty="0"/>
              <a:t>-</a:t>
            </a:r>
            <a:r>
              <a:rPr lang="en-US" sz="4000" b="1" dirty="0">
                <a:solidFill>
                  <a:schemeClr val="accent2">
                    <a:lumMod val="60000"/>
                    <a:lumOff val="40000"/>
                  </a:schemeClr>
                </a:solidFill>
              </a:rPr>
              <a:t>R</a:t>
            </a:r>
            <a:r>
              <a:rPr lang="en-US" sz="4000" b="1" dirty="0">
                <a:solidFill>
                  <a:srgbClr val="FFC000"/>
                </a:solidFill>
              </a:rPr>
              <a:t>elationship</a:t>
            </a:r>
            <a:r>
              <a:rPr lang="en-US" sz="4000" b="1" dirty="0"/>
              <a:t> </a:t>
            </a:r>
            <a:r>
              <a:rPr lang="en-US" sz="4000" b="1" dirty="0">
                <a:solidFill>
                  <a:schemeClr val="accent2">
                    <a:lumMod val="60000"/>
                    <a:lumOff val="40000"/>
                  </a:schemeClr>
                </a:solidFill>
              </a:rPr>
              <a:t>D</a:t>
            </a:r>
            <a:r>
              <a:rPr lang="en-US" sz="4000" b="1" dirty="0">
                <a:solidFill>
                  <a:srgbClr val="FFC000"/>
                </a:solidFill>
              </a:rPr>
              <a:t>iagram</a:t>
            </a:r>
            <a:r>
              <a:rPr lang="en-US" sz="4000" b="1" dirty="0"/>
              <a:t> (</a:t>
            </a:r>
            <a:r>
              <a:rPr lang="en-US" sz="4000" b="1" dirty="0">
                <a:solidFill>
                  <a:schemeClr val="accent2">
                    <a:lumMod val="60000"/>
                    <a:lumOff val="40000"/>
                  </a:schemeClr>
                </a:solidFill>
              </a:rPr>
              <a:t>ERD</a:t>
            </a:r>
            <a:r>
              <a:rPr lang="en-US" sz="4000" b="1" dirty="0"/>
              <a:t>)</a:t>
            </a:r>
          </a:p>
          <a:p>
            <a:pPr algn="ctr"/>
            <a:endParaRPr lang="en-US" sz="4000" b="1" dirty="0"/>
          </a:p>
          <a:p>
            <a:pPr algn="ctr"/>
            <a:r>
              <a:rPr lang="en-US" sz="4000" b="1" dirty="0"/>
              <a:t>Ravi Jain    9</a:t>
            </a:r>
            <a:r>
              <a:rPr lang="en-US" sz="4000" b="1" baseline="30000" dirty="0"/>
              <a:t>th</a:t>
            </a:r>
            <a:r>
              <a:rPr lang="en-US" sz="4000" b="1" dirty="0"/>
              <a:t> Dec 2024</a:t>
            </a:r>
          </a:p>
        </p:txBody>
      </p:sp>
    </p:spTree>
    <p:extLst>
      <p:ext uri="{BB962C8B-B14F-4D97-AF65-F5344CB8AC3E}">
        <p14:creationId xmlns:p14="http://schemas.microsoft.com/office/powerpoint/2010/main" val="41475604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33500" y="1066800"/>
            <a:ext cx="7747000" cy="3539430"/>
          </a:xfrm>
          <a:prstGeom prst="rect">
            <a:avLst/>
          </a:prstGeom>
          <a:noFill/>
        </p:spPr>
        <p:txBody>
          <a:bodyPr wrap="square" rtlCol="0">
            <a:spAutoFit/>
          </a:bodyPr>
          <a:lstStyle/>
          <a:p>
            <a:r>
              <a:rPr lang="en-US" sz="2800" dirty="0"/>
              <a:t>The elements of an ERD are:</a:t>
            </a:r>
          </a:p>
          <a:p>
            <a:r>
              <a:rPr lang="en-US" sz="2800" dirty="0"/>
              <a:t> </a:t>
            </a:r>
          </a:p>
          <a:p>
            <a:pPr marL="514350" indent="-514350">
              <a:buAutoNum type="arabicPeriod"/>
            </a:pPr>
            <a:r>
              <a:rPr lang="en-US" sz="2800" b="1" dirty="0">
                <a:solidFill>
                  <a:srgbClr val="FFFF00"/>
                </a:solidFill>
              </a:rPr>
              <a:t>ENTITIES</a:t>
            </a:r>
          </a:p>
          <a:p>
            <a:endParaRPr lang="en-US" sz="2800" dirty="0">
              <a:solidFill>
                <a:srgbClr val="FFFF00"/>
              </a:solidFill>
            </a:endParaRPr>
          </a:p>
          <a:p>
            <a:pPr marL="457200" indent="-457200">
              <a:buFont typeface="Wingdings" panose="05000000000000000000" pitchFamily="2" charset="2"/>
              <a:buChar char="ü"/>
            </a:pPr>
            <a:r>
              <a:rPr lang="en-US" sz="2800" dirty="0"/>
              <a:t>Entities are objects or concepts that represent important data. </a:t>
            </a:r>
          </a:p>
          <a:p>
            <a:pPr marL="457200" indent="-457200">
              <a:buFont typeface="Wingdings" panose="05000000000000000000" pitchFamily="2" charset="2"/>
              <a:buChar char="ü"/>
            </a:pPr>
            <a:r>
              <a:rPr lang="en-US" sz="2800" dirty="0"/>
              <a:t>They are typically nouns </a:t>
            </a:r>
            <a:r>
              <a:rPr lang="en-US" sz="2000" i="1" dirty="0"/>
              <a:t>(customer</a:t>
            </a:r>
            <a:r>
              <a:rPr lang="en-US" sz="2000" dirty="0"/>
              <a:t>, </a:t>
            </a:r>
            <a:r>
              <a:rPr lang="en-US" sz="2000" i="1" dirty="0"/>
              <a:t>supervisor</a:t>
            </a:r>
            <a:r>
              <a:rPr lang="en-US" sz="2000" dirty="0"/>
              <a:t>, </a:t>
            </a:r>
            <a:r>
              <a:rPr lang="en-US" sz="2000" i="1" dirty="0"/>
              <a:t>location</a:t>
            </a:r>
            <a:r>
              <a:rPr lang="en-US" sz="2000" dirty="0"/>
              <a:t>, or</a:t>
            </a:r>
            <a:r>
              <a:rPr lang="en-US" sz="2000" i="1" dirty="0"/>
              <a:t> promotion)</a:t>
            </a:r>
            <a:r>
              <a:rPr lang="en-US" sz="2800" dirty="0"/>
              <a:t>.</a:t>
            </a:r>
          </a:p>
        </p:txBody>
      </p:sp>
    </p:spTree>
    <p:extLst>
      <p:ext uri="{BB962C8B-B14F-4D97-AF65-F5344CB8AC3E}">
        <p14:creationId xmlns:p14="http://schemas.microsoft.com/office/powerpoint/2010/main" val="2995958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Effect transition="in" filter="wipe(down)">
                                      <p:cBhvr>
                                        <p:cTn id="25" dur="580">
                                          <p:stCondLst>
                                            <p:cond delay="0"/>
                                          </p:stCondLst>
                                        </p:cTn>
                                        <p:tgtEl>
                                          <p:spTgt spid="2">
                                            <p:txEl>
                                              <p:pRg st="1" end="1"/>
                                            </p:txEl>
                                          </p:spTgt>
                                        </p:tgtEl>
                                      </p:cBhvr>
                                    </p:animEffect>
                                    <p:anim calcmode="lin" valueType="num">
                                      <p:cBhvr>
                                        <p:cTn id="26"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1" end="1"/>
                                            </p:txEl>
                                          </p:spTgt>
                                        </p:tgtEl>
                                      </p:cBhvr>
                                      <p:to x="100000" y="60000"/>
                                    </p:animScale>
                                    <p:animScale>
                                      <p:cBhvr>
                                        <p:cTn id="32" dur="166" decel="50000">
                                          <p:stCondLst>
                                            <p:cond delay="676"/>
                                          </p:stCondLst>
                                        </p:cTn>
                                        <p:tgtEl>
                                          <p:spTgt spid="2">
                                            <p:txEl>
                                              <p:pRg st="1" end="1"/>
                                            </p:txEl>
                                          </p:spTgt>
                                        </p:tgtEl>
                                      </p:cBhvr>
                                      <p:to x="100000" y="100000"/>
                                    </p:animScale>
                                    <p:animScale>
                                      <p:cBhvr>
                                        <p:cTn id="33" dur="26">
                                          <p:stCondLst>
                                            <p:cond delay="1312"/>
                                          </p:stCondLst>
                                        </p:cTn>
                                        <p:tgtEl>
                                          <p:spTgt spid="2">
                                            <p:txEl>
                                              <p:pRg st="1" end="1"/>
                                            </p:txEl>
                                          </p:spTgt>
                                        </p:tgtEl>
                                      </p:cBhvr>
                                      <p:to x="100000" y="80000"/>
                                    </p:animScale>
                                    <p:animScale>
                                      <p:cBhvr>
                                        <p:cTn id="34" dur="166" decel="50000">
                                          <p:stCondLst>
                                            <p:cond delay="1338"/>
                                          </p:stCondLst>
                                        </p:cTn>
                                        <p:tgtEl>
                                          <p:spTgt spid="2">
                                            <p:txEl>
                                              <p:pRg st="1" end="1"/>
                                            </p:txEl>
                                          </p:spTgt>
                                        </p:tgtEl>
                                      </p:cBhvr>
                                      <p:to x="100000" y="100000"/>
                                    </p:animScale>
                                    <p:animScale>
                                      <p:cBhvr>
                                        <p:cTn id="35" dur="26">
                                          <p:stCondLst>
                                            <p:cond delay="1642"/>
                                          </p:stCondLst>
                                        </p:cTn>
                                        <p:tgtEl>
                                          <p:spTgt spid="2">
                                            <p:txEl>
                                              <p:pRg st="1" end="1"/>
                                            </p:txEl>
                                          </p:spTgt>
                                        </p:tgtEl>
                                      </p:cBhvr>
                                      <p:to x="100000" y="90000"/>
                                    </p:animScale>
                                    <p:animScale>
                                      <p:cBhvr>
                                        <p:cTn id="36" dur="166" decel="50000">
                                          <p:stCondLst>
                                            <p:cond delay="1668"/>
                                          </p:stCondLst>
                                        </p:cTn>
                                        <p:tgtEl>
                                          <p:spTgt spid="2">
                                            <p:txEl>
                                              <p:pRg st="1" end="1"/>
                                            </p:txEl>
                                          </p:spTgt>
                                        </p:tgtEl>
                                      </p:cBhvr>
                                      <p:to x="100000" y="100000"/>
                                    </p:animScale>
                                    <p:animScale>
                                      <p:cBhvr>
                                        <p:cTn id="37" dur="26">
                                          <p:stCondLst>
                                            <p:cond delay="1808"/>
                                          </p:stCondLst>
                                        </p:cTn>
                                        <p:tgtEl>
                                          <p:spTgt spid="2">
                                            <p:txEl>
                                              <p:pRg st="1" end="1"/>
                                            </p:txEl>
                                          </p:spTgt>
                                        </p:tgtEl>
                                      </p:cBhvr>
                                      <p:to x="100000" y="95000"/>
                                    </p:animScale>
                                    <p:animScale>
                                      <p:cBhvr>
                                        <p:cTn id="38" dur="166" decel="50000">
                                          <p:stCondLst>
                                            <p:cond delay="1834"/>
                                          </p:stCondLst>
                                        </p:cTn>
                                        <p:tgtEl>
                                          <p:spTgt spid="2">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2">
                                            <p:txEl>
                                              <p:pRg st="2" end="2"/>
                                            </p:txEl>
                                          </p:spTgt>
                                        </p:tgtEl>
                                        <p:attrNameLst>
                                          <p:attrName>style.visibility</p:attrName>
                                        </p:attrNameLst>
                                      </p:cBhvr>
                                      <p:to>
                                        <p:strVal val="visible"/>
                                      </p:to>
                                    </p:set>
                                    <p:animEffect transition="in" filter="wipe(down)">
                                      <p:cBhvr>
                                        <p:cTn id="43" dur="580">
                                          <p:stCondLst>
                                            <p:cond delay="0"/>
                                          </p:stCondLst>
                                        </p:cTn>
                                        <p:tgtEl>
                                          <p:spTgt spid="2">
                                            <p:txEl>
                                              <p:pRg st="2" end="2"/>
                                            </p:txEl>
                                          </p:spTgt>
                                        </p:tgtEl>
                                      </p:cBhvr>
                                    </p:animEffect>
                                    <p:anim calcmode="lin" valueType="num">
                                      <p:cBhvr>
                                        <p:cTn id="44" dur="1822" tmFilter="0,0; 0.14,0.36; 0.43,0.73; 0.71,0.91; 1.0,1.0">
                                          <p:stCondLst>
                                            <p:cond delay="0"/>
                                          </p:stCondLst>
                                        </p:cTn>
                                        <p:tgtEl>
                                          <p:spTgt spid="2">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2">
                                            <p:txEl>
                                              <p:pRg st="2" end="2"/>
                                            </p:txEl>
                                          </p:spTgt>
                                        </p:tgtEl>
                                      </p:cBhvr>
                                      <p:to x="100000" y="60000"/>
                                    </p:animScale>
                                    <p:animScale>
                                      <p:cBhvr>
                                        <p:cTn id="50" dur="166" decel="50000">
                                          <p:stCondLst>
                                            <p:cond delay="676"/>
                                          </p:stCondLst>
                                        </p:cTn>
                                        <p:tgtEl>
                                          <p:spTgt spid="2">
                                            <p:txEl>
                                              <p:pRg st="2" end="2"/>
                                            </p:txEl>
                                          </p:spTgt>
                                        </p:tgtEl>
                                      </p:cBhvr>
                                      <p:to x="100000" y="100000"/>
                                    </p:animScale>
                                    <p:animScale>
                                      <p:cBhvr>
                                        <p:cTn id="51" dur="26">
                                          <p:stCondLst>
                                            <p:cond delay="1312"/>
                                          </p:stCondLst>
                                        </p:cTn>
                                        <p:tgtEl>
                                          <p:spTgt spid="2">
                                            <p:txEl>
                                              <p:pRg st="2" end="2"/>
                                            </p:txEl>
                                          </p:spTgt>
                                        </p:tgtEl>
                                      </p:cBhvr>
                                      <p:to x="100000" y="80000"/>
                                    </p:animScale>
                                    <p:animScale>
                                      <p:cBhvr>
                                        <p:cTn id="52" dur="166" decel="50000">
                                          <p:stCondLst>
                                            <p:cond delay="1338"/>
                                          </p:stCondLst>
                                        </p:cTn>
                                        <p:tgtEl>
                                          <p:spTgt spid="2">
                                            <p:txEl>
                                              <p:pRg st="2" end="2"/>
                                            </p:txEl>
                                          </p:spTgt>
                                        </p:tgtEl>
                                      </p:cBhvr>
                                      <p:to x="100000" y="100000"/>
                                    </p:animScale>
                                    <p:animScale>
                                      <p:cBhvr>
                                        <p:cTn id="53" dur="26">
                                          <p:stCondLst>
                                            <p:cond delay="1642"/>
                                          </p:stCondLst>
                                        </p:cTn>
                                        <p:tgtEl>
                                          <p:spTgt spid="2">
                                            <p:txEl>
                                              <p:pRg st="2" end="2"/>
                                            </p:txEl>
                                          </p:spTgt>
                                        </p:tgtEl>
                                      </p:cBhvr>
                                      <p:to x="100000" y="90000"/>
                                    </p:animScale>
                                    <p:animScale>
                                      <p:cBhvr>
                                        <p:cTn id="54" dur="166" decel="50000">
                                          <p:stCondLst>
                                            <p:cond delay="1668"/>
                                          </p:stCondLst>
                                        </p:cTn>
                                        <p:tgtEl>
                                          <p:spTgt spid="2">
                                            <p:txEl>
                                              <p:pRg st="2" end="2"/>
                                            </p:txEl>
                                          </p:spTgt>
                                        </p:tgtEl>
                                      </p:cBhvr>
                                      <p:to x="100000" y="100000"/>
                                    </p:animScale>
                                    <p:animScale>
                                      <p:cBhvr>
                                        <p:cTn id="55" dur="26">
                                          <p:stCondLst>
                                            <p:cond delay="1808"/>
                                          </p:stCondLst>
                                        </p:cTn>
                                        <p:tgtEl>
                                          <p:spTgt spid="2">
                                            <p:txEl>
                                              <p:pRg st="2" end="2"/>
                                            </p:txEl>
                                          </p:spTgt>
                                        </p:tgtEl>
                                      </p:cBhvr>
                                      <p:to x="100000" y="95000"/>
                                    </p:animScale>
                                    <p:animScale>
                                      <p:cBhvr>
                                        <p:cTn id="56" dur="166" decel="50000">
                                          <p:stCondLst>
                                            <p:cond delay="1834"/>
                                          </p:stCondLst>
                                        </p:cTn>
                                        <p:tgtEl>
                                          <p:spTgt spid="2">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2">
                                            <p:txEl>
                                              <p:pRg st="4" end="4"/>
                                            </p:txEl>
                                          </p:spTgt>
                                        </p:tgtEl>
                                        <p:attrNameLst>
                                          <p:attrName>style.visibility</p:attrName>
                                        </p:attrNameLst>
                                      </p:cBhvr>
                                      <p:to>
                                        <p:strVal val="visible"/>
                                      </p:to>
                                    </p:set>
                                    <p:animEffect transition="in" filter="wipe(down)">
                                      <p:cBhvr>
                                        <p:cTn id="61" dur="580">
                                          <p:stCondLst>
                                            <p:cond delay="0"/>
                                          </p:stCondLst>
                                        </p:cTn>
                                        <p:tgtEl>
                                          <p:spTgt spid="2">
                                            <p:txEl>
                                              <p:pRg st="4" end="4"/>
                                            </p:txEl>
                                          </p:spTgt>
                                        </p:tgtEl>
                                      </p:cBhvr>
                                    </p:animEffect>
                                    <p:anim calcmode="lin" valueType="num">
                                      <p:cBhvr>
                                        <p:cTn id="62" dur="1822" tmFilter="0,0; 0.14,0.36; 0.43,0.73; 0.71,0.91; 1.0,1.0">
                                          <p:stCondLst>
                                            <p:cond delay="0"/>
                                          </p:stCondLst>
                                        </p:cTn>
                                        <p:tgtEl>
                                          <p:spTgt spid="2">
                                            <p:txEl>
                                              <p:pRg st="4" end="4"/>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2">
                                            <p:txEl>
                                              <p:pRg st="4" end="4"/>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2">
                                            <p:txEl>
                                              <p:pRg st="4" end="4"/>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2">
                                            <p:txEl>
                                              <p:pRg st="4" end="4"/>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2">
                                            <p:txEl>
                                              <p:pRg st="4" end="4"/>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2">
                                            <p:txEl>
                                              <p:pRg st="4" end="4"/>
                                            </p:txEl>
                                          </p:spTgt>
                                        </p:tgtEl>
                                      </p:cBhvr>
                                      <p:to x="100000" y="60000"/>
                                    </p:animScale>
                                    <p:animScale>
                                      <p:cBhvr>
                                        <p:cTn id="68" dur="166" decel="50000">
                                          <p:stCondLst>
                                            <p:cond delay="676"/>
                                          </p:stCondLst>
                                        </p:cTn>
                                        <p:tgtEl>
                                          <p:spTgt spid="2">
                                            <p:txEl>
                                              <p:pRg st="4" end="4"/>
                                            </p:txEl>
                                          </p:spTgt>
                                        </p:tgtEl>
                                      </p:cBhvr>
                                      <p:to x="100000" y="100000"/>
                                    </p:animScale>
                                    <p:animScale>
                                      <p:cBhvr>
                                        <p:cTn id="69" dur="26">
                                          <p:stCondLst>
                                            <p:cond delay="1312"/>
                                          </p:stCondLst>
                                        </p:cTn>
                                        <p:tgtEl>
                                          <p:spTgt spid="2">
                                            <p:txEl>
                                              <p:pRg st="4" end="4"/>
                                            </p:txEl>
                                          </p:spTgt>
                                        </p:tgtEl>
                                      </p:cBhvr>
                                      <p:to x="100000" y="80000"/>
                                    </p:animScale>
                                    <p:animScale>
                                      <p:cBhvr>
                                        <p:cTn id="70" dur="166" decel="50000">
                                          <p:stCondLst>
                                            <p:cond delay="1338"/>
                                          </p:stCondLst>
                                        </p:cTn>
                                        <p:tgtEl>
                                          <p:spTgt spid="2">
                                            <p:txEl>
                                              <p:pRg st="4" end="4"/>
                                            </p:txEl>
                                          </p:spTgt>
                                        </p:tgtEl>
                                      </p:cBhvr>
                                      <p:to x="100000" y="100000"/>
                                    </p:animScale>
                                    <p:animScale>
                                      <p:cBhvr>
                                        <p:cTn id="71" dur="26">
                                          <p:stCondLst>
                                            <p:cond delay="1642"/>
                                          </p:stCondLst>
                                        </p:cTn>
                                        <p:tgtEl>
                                          <p:spTgt spid="2">
                                            <p:txEl>
                                              <p:pRg st="4" end="4"/>
                                            </p:txEl>
                                          </p:spTgt>
                                        </p:tgtEl>
                                      </p:cBhvr>
                                      <p:to x="100000" y="90000"/>
                                    </p:animScale>
                                    <p:animScale>
                                      <p:cBhvr>
                                        <p:cTn id="72" dur="166" decel="50000">
                                          <p:stCondLst>
                                            <p:cond delay="1668"/>
                                          </p:stCondLst>
                                        </p:cTn>
                                        <p:tgtEl>
                                          <p:spTgt spid="2">
                                            <p:txEl>
                                              <p:pRg st="4" end="4"/>
                                            </p:txEl>
                                          </p:spTgt>
                                        </p:tgtEl>
                                      </p:cBhvr>
                                      <p:to x="100000" y="100000"/>
                                    </p:animScale>
                                    <p:animScale>
                                      <p:cBhvr>
                                        <p:cTn id="73" dur="26">
                                          <p:stCondLst>
                                            <p:cond delay="1808"/>
                                          </p:stCondLst>
                                        </p:cTn>
                                        <p:tgtEl>
                                          <p:spTgt spid="2">
                                            <p:txEl>
                                              <p:pRg st="4" end="4"/>
                                            </p:txEl>
                                          </p:spTgt>
                                        </p:tgtEl>
                                      </p:cBhvr>
                                      <p:to x="100000" y="95000"/>
                                    </p:animScale>
                                    <p:animScale>
                                      <p:cBhvr>
                                        <p:cTn id="74" dur="166" decel="50000">
                                          <p:stCondLst>
                                            <p:cond delay="1834"/>
                                          </p:stCondLst>
                                        </p:cTn>
                                        <p:tgtEl>
                                          <p:spTgt spid="2">
                                            <p:txEl>
                                              <p:pRg st="4" end="4"/>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2">
                                            <p:txEl>
                                              <p:pRg st="5" end="5"/>
                                            </p:txEl>
                                          </p:spTgt>
                                        </p:tgtEl>
                                        <p:attrNameLst>
                                          <p:attrName>style.visibility</p:attrName>
                                        </p:attrNameLst>
                                      </p:cBhvr>
                                      <p:to>
                                        <p:strVal val="visible"/>
                                      </p:to>
                                    </p:set>
                                    <p:animEffect transition="in" filter="wipe(down)">
                                      <p:cBhvr>
                                        <p:cTn id="79" dur="580">
                                          <p:stCondLst>
                                            <p:cond delay="0"/>
                                          </p:stCondLst>
                                        </p:cTn>
                                        <p:tgtEl>
                                          <p:spTgt spid="2">
                                            <p:txEl>
                                              <p:pRg st="5" end="5"/>
                                            </p:txEl>
                                          </p:spTgt>
                                        </p:tgtEl>
                                      </p:cBhvr>
                                    </p:animEffect>
                                    <p:anim calcmode="lin" valueType="num">
                                      <p:cBhvr>
                                        <p:cTn id="80" dur="1822" tmFilter="0,0; 0.14,0.36; 0.43,0.73; 0.71,0.91; 1.0,1.0">
                                          <p:stCondLst>
                                            <p:cond delay="0"/>
                                          </p:stCondLst>
                                        </p:cTn>
                                        <p:tgtEl>
                                          <p:spTgt spid="2">
                                            <p:txEl>
                                              <p:pRg st="5" end="5"/>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2">
                                            <p:txEl>
                                              <p:pRg st="5" end="5"/>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2">
                                            <p:txEl>
                                              <p:pRg st="5" end="5"/>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2">
                                            <p:txEl>
                                              <p:pRg st="5" end="5"/>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2">
                                            <p:txEl>
                                              <p:pRg st="5" end="5"/>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2">
                                            <p:txEl>
                                              <p:pRg st="5" end="5"/>
                                            </p:txEl>
                                          </p:spTgt>
                                        </p:tgtEl>
                                      </p:cBhvr>
                                      <p:to x="100000" y="60000"/>
                                    </p:animScale>
                                    <p:animScale>
                                      <p:cBhvr>
                                        <p:cTn id="86" dur="166" decel="50000">
                                          <p:stCondLst>
                                            <p:cond delay="676"/>
                                          </p:stCondLst>
                                        </p:cTn>
                                        <p:tgtEl>
                                          <p:spTgt spid="2">
                                            <p:txEl>
                                              <p:pRg st="5" end="5"/>
                                            </p:txEl>
                                          </p:spTgt>
                                        </p:tgtEl>
                                      </p:cBhvr>
                                      <p:to x="100000" y="100000"/>
                                    </p:animScale>
                                    <p:animScale>
                                      <p:cBhvr>
                                        <p:cTn id="87" dur="26">
                                          <p:stCondLst>
                                            <p:cond delay="1312"/>
                                          </p:stCondLst>
                                        </p:cTn>
                                        <p:tgtEl>
                                          <p:spTgt spid="2">
                                            <p:txEl>
                                              <p:pRg st="5" end="5"/>
                                            </p:txEl>
                                          </p:spTgt>
                                        </p:tgtEl>
                                      </p:cBhvr>
                                      <p:to x="100000" y="80000"/>
                                    </p:animScale>
                                    <p:animScale>
                                      <p:cBhvr>
                                        <p:cTn id="88" dur="166" decel="50000">
                                          <p:stCondLst>
                                            <p:cond delay="1338"/>
                                          </p:stCondLst>
                                        </p:cTn>
                                        <p:tgtEl>
                                          <p:spTgt spid="2">
                                            <p:txEl>
                                              <p:pRg st="5" end="5"/>
                                            </p:txEl>
                                          </p:spTgt>
                                        </p:tgtEl>
                                      </p:cBhvr>
                                      <p:to x="100000" y="100000"/>
                                    </p:animScale>
                                    <p:animScale>
                                      <p:cBhvr>
                                        <p:cTn id="89" dur="26">
                                          <p:stCondLst>
                                            <p:cond delay="1642"/>
                                          </p:stCondLst>
                                        </p:cTn>
                                        <p:tgtEl>
                                          <p:spTgt spid="2">
                                            <p:txEl>
                                              <p:pRg st="5" end="5"/>
                                            </p:txEl>
                                          </p:spTgt>
                                        </p:tgtEl>
                                      </p:cBhvr>
                                      <p:to x="100000" y="90000"/>
                                    </p:animScale>
                                    <p:animScale>
                                      <p:cBhvr>
                                        <p:cTn id="90" dur="166" decel="50000">
                                          <p:stCondLst>
                                            <p:cond delay="1668"/>
                                          </p:stCondLst>
                                        </p:cTn>
                                        <p:tgtEl>
                                          <p:spTgt spid="2">
                                            <p:txEl>
                                              <p:pRg st="5" end="5"/>
                                            </p:txEl>
                                          </p:spTgt>
                                        </p:tgtEl>
                                      </p:cBhvr>
                                      <p:to x="100000" y="100000"/>
                                    </p:animScale>
                                    <p:animScale>
                                      <p:cBhvr>
                                        <p:cTn id="91" dur="26">
                                          <p:stCondLst>
                                            <p:cond delay="1808"/>
                                          </p:stCondLst>
                                        </p:cTn>
                                        <p:tgtEl>
                                          <p:spTgt spid="2">
                                            <p:txEl>
                                              <p:pRg st="5" end="5"/>
                                            </p:txEl>
                                          </p:spTgt>
                                        </p:tgtEl>
                                      </p:cBhvr>
                                      <p:to x="100000" y="95000"/>
                                    </p:animScale>
                                    <p:animScale>
                                      <p:cBhvr>
                                        <p:cTn id="92" dur="166" decel="50000">
                                          <p:stCondLst>
                                            <p:cond delay="1834"/>
                                          </p:stCondLst>
                                        </p:cTn>
                                        <p:tgtEl>
                                          <p:spTgt spid="2">
                                            <p:txEl>
                                              <p:pRg st="5" end="5"/>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2"/>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71600" y="1011734"/>
            <a:ext cx="7747000" cy="5693866"/>
          </a:xfrm>
          <a:prstGeom prst="rect">
            <a:avLst/>
          </a:prstGeom>
          <a:noFill/>
        </p:spPr>
        <p:txBody>
          <a:bodyPr wrap="square" rtlCol="0">
            <a:spAutoFit/>
          </a:bodyPr>
          <a:lstStyle/>
          <a:p>
            <a:pPr marL="457200" lvl="0" indent="-457200" algn="just">
              <a:buFont typeface="Wingdings" panose="05000000000000000000" pitchFamily="2" charset="2"/>
              <a:buChar char="Ø"/>
            </a:pPr>
            <a:r>
              <a:rPr lang="en-US" sz="2800" b="1" dirty="0">
                <a:solidFill>
                  <a:srgbClr val="FFC000"/>
                </a:solidFill>
              </a:rPr>
              <a:t>Strong entities</a:t>
            </a:r>
            <a:r>
              <a:rPr lang="en-US" sz="2800" dirty="0"/>
              <a:t> exist independently from other entity types. They always possess one or more attributes that uniquely distinguish each occurrence of the entity.</a:t>
            </a:r>
          </a:p>
          <a:p>
            <a:pPr marL="457200" lvl="0" indent="-457200" algn="just">
              <a:buFont typeface="Wingdings" panose="05000000000000000000" pitchFamily="2" charset="2"/>
              <a:buChar char="Ø"/>
            </a:pPr>
            <a:r>
              <a:rPr lang="en-US" sz="2800" b="1" dirty="0">
                <a:solidFill>
                  <a:srgbClr val="FFC000"/>
                </a:solidFill>
              </a:rPr>
              <a:t>Weak entities</a:t>
            </a:r>
            <a:r>
              <a:rPr lang="en-US" sz="2800" dirty="0"/>
              <a:t> depend on some other entity type. They don't possess unique attributes (also known as a primary key) and have no meaning in the diagram without depending on another entity. This other entity is known as the owner.</a:t>
            </a:r>
          </a:p>
          <a:p>
            <a:pPr marL="457200" lvl="0" indent="-457200" algn="just">
              <a:buFont typeface="Wingdings" panose="05000000000000000000" pitchFamily="2" charset="2"/>
              <a:buChar char="Ø"/>
            </a:pPr>
            <a:r>
              <a:rPr lang="en-US" sz="2800" b="1" dirty="0">
                <a:solidFill>
                  <a:srgbClr val="FFC000"/>
                </a:solidFill>
              </a:rPr>
              <a:t>Associative entities</a:t>
            </a:r>
            <a:r>
              <a:rPr lang="en-US" sz="2800" dirty="0"/>
              <a:t> are entities that associate the instances of one or more entity types. They also contain attributes that are unique to the relationship between those entity instances.</a:t>
            </a:r>
          </a:p>
        </p:txBody>
      </p:sp>
    </p:spTree>
    <p:extLst>
      <p:ext uri="{BB962C8B-B14F-4D97-AF65-F5344CB8AC3E}">
        <p14:creationId xmlns:p14="http://schemas.microsoft.com/office/powerpoint/2010/main" val="2995958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randombar(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randombar(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randombar(horizontal)">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ER diagram symbols and meaning"/>
          <p:cNvPicPr/>
          <p:nvPr/>
        </p:nvPicPr>
        <p:blipFill>
          <a:blip r:embed="rId2">
            <a:extLst>
              <a:ext uri="{BEBA8EAE-BF5A-486C-A8C5-ECC9F3942E4B}">
                <a14:imgProps xmlns:a14="http://schemas.microsoft.com/office/drawing/2010/main">
                  <a14:imgLayer r:embed="rId3">
                    <a14:imgEffect>
                      <a14:backgroundRemoval t="3759" b="93985" l="0" r="91881">
                        <a14:foregroundMark x1="91683" y1="12782" x2="91881" y2="77444"/>
                        <a14:foregroundMark x1="80792" y1="81203" x2="80792" y2="81203"/>
                        <a14:foregroundMark x1="68713" y1="78195" x2="68713" y2="78195"/>
                        <a14:foregroundMark x1="68515" y1="15038" x2="68515" y2="15038"/>
                        <a14:foregroundMark x1="83564" y1="36090" x2="83564" y2="36090"/>
                        <a14:foregroundMark x1="88515" y1="67669" x2="88515" y2="67669"/>
                        <a14:foregroundMark x1="47525" y1="40602" x2="47525" y2="40602"/>
                        <a14:foregroundMark x1="57822" y1="16541" x2="57822" y2="16541"/>
                        <a14:foregroundMark x1="58812" y1="77444" x2="58812" y2="77444"/>
                        <a14:foregroundMark x1="36832" y1="74436" x2="36832" y2="74436"/>
                        <a14:foregroundMark x1="36238" y1="18797" x2="36238" y2="18797"/>
                        <a14:foregroundMark x1="43366" y1="24812" x2="48119" y2="34586"/>
                        <a14:foregroundMark x1="49109" y1="34586" x2="49109" y2="34586"/>
                        <a14:foregroundMark x1="68119" y1="33083" x2="68515" y2="73684"/>
                        <a14:foregroundMark x1="67525" y1="18797" x2="67525" y2="18797"/>
                      </a14:backgroundRemoval>
                    </a14:imgEffect>
                  </a14:imgLayer>
                </a14:imgProps>
              </a:ext>
              <a:ext uri="{28A0092B-C50C-407E-A947-70E740481C1C}">
                <a14:useLocalDpi xmlns:a14="http://schemas.microsoft.com/office/drawing/2010/main" val="0"/>
              </a:ext>
            </a:extLst>
          </a:blip>
          <a:srcRect/>
          <a:stretch>
            <a:fillRect/>
          </a:stretch>
        </p:blipFill>
        <p:spPr bwMode="auto">
          <a:xfrm>
            <a:off x="2166620" y="2793047"/>
            <a:ext cx="6062980" cy="2693353"/>
          </a:xfrm>
          <a:prstGeom prst="rect">
            <a:avLst/>
          </a:prstGeom>
          <a:noFill/>
          <a:ln>
            <a:noFill/>
          </a:ln>
        </p:spPr>
      </p:pic>
    </p:spTree>
    <p:extLst>
      <p:ext uri="{BB962C8B-B14F-4D97-AF65-F5344CB8AC3E}">
        <p14:creationId xmlns:p14="http://schemas.microsoft.com/office/powerpoint/2010/main" val="14261617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مستدير الزوايا 4"/>
          <p:cNvSpPr/>
          <p:nvPr/>
        </p:nvSpPr>
        <p:spPr bwMode="auto">
          <a:xfrm>
            <a:off x="1219200" y="2063089"/>
            <a:ext cx="2133600" cy="1899311"/>
          </a:xfrm>
          <a:prstGeom prst="roundRect">
            <a:avLst>
              <a:gd name="adj" fmla="val 7020"/>
            </a:avLst>
          </a:prstGeom>
          <a:ln w="571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dirty="0">
              <a:solidFill>
                <a:schemeClr val="bg2"/>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r>
              <a:rPr lang="en-US" dirty="0">
                <a:solidFill>
                  <a:schemeClr val="bg2"/>
                </a:solidFill>
                <a:latin typeface="Times New Roman" pitchFamily="18" charset="0"/>
              </a:rPr>
              <a:t>      Entity</a:t>
            </a:r>
            <a:endParaRPr kumimoji="0" lang="en-US" sz="2400" b="0" i="0" u="none" strike="noStrike" cap="none" normalizeH="0" baseline="0" dirty="0">
              <a:ln>
                <a:noFill/>
              </a:ln>
              <a:solidFill>
                <a:schemeClr val="bg2"/>
              </a:solidFill>
              <a:effectLst/>
              <a:latin typeface="Times New Roman" pitchFamily="18" charset="0"/>
            </a:endParaRPr>
          </a:p>
        </p:txBody>
      </p:sp>
      <p:grpSp>
        <p:nvGrpSpPr>
          <p:cNvPr id="13" name="مجموعة 12"/>
          <p:cNvGrpSpPr/>
          <p:nvPr/>
        </p:nvGrpSpPr>
        <p:grpSpPr>
          <a:xfrm>
            <a:off x="3581400" y="2063090"/>
            <a:ext cx="2362200" cy="1975510"/>
            <a:chOff x="3886200" y="2268186"/>
            <a:chExt cx="2057400" cy="1770413"/>
          </a:xfrm>
        </p:grpSpPr>
        <p:sp>
          <p:nvSpPr>
            <p:cNvPr id="9" name="مستطيل مستدير الزوايا 8"/>
            <p:cNvSpPr/>
            <p:nvPr/>
          </p:nvSpPr>
          <p:spPr bwMode="auto">
            <a:xfrm>
              <a:off x="3886200" y="2268186"/>
              <a:ext cx="2057400" cy="1770413"/>
            </a:xfrm>
            <a:prstGeom prst="roundRect">
              <a:avLst>
                <a:gd name="adj" fmla="val 7020"/>
              </a:avLst>
            </a:prstGeom>
            <a:ln w="571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dirty="0">
                <a:solidFill>
                  <a:schemeClr val="bg2"/>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r>
                <a:rPr lang="en-US" dirty="0">
                  <a:solidFill>
                    <a:schemeClr val="bg2"/>
                  </a:solidFill>
                  <a:latin typeface="Times New Roman" pitchFamily="18" charset="0"/>
                </a:rPr>
                <a:t>      </a:t>
              </a:r>
              <a:endParaRPr kumimoji="0" lang="en-US" sz="2400" b="0" i="0" u="none" strike="noStrike" cap="none" normalizeH="0" baseline="0" dirty="0">
                <a:ln>
                  <a:noFill/>
                </a:ln>
                <a:solidFill>
                  <a:schemeClr val="bg2"/>
                </a:solidFill>
                <a:effectLst/>
                <a:latin typeface="Times New Roman" pitchFamily="18" charset="0"/>
              </a:endParaRPr>
            </a:p>
          </p:txBody>
        </p:sp>
        <p:sp>
          <p:nvSpPr>
            <p:cNvPr id="7" name="مستطيل مستدير الزوايا 6"/>
            <p:cNvSpPr/>
            <p:nvPr/>
          </p:nvSpPr>
          <p:spPr bwMode="auto">
            <a:xfrm>
              <a:off x="3962400" y="2362200"/>
              <a:ext cx="1905000" cy="1600200"/>
            </a:xfrm>
            <a:prstGeom prst="roundRect">
              <a:avLst>
                <a:gd name="adj" fmla="val 7020"/>
              </a:avLst>
            </a:prstGeom>
            <a:ln w="571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dirty="0">
                <a:solidFill>
                  <a:schemeClr val="bg2"/>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r>
                <a:rPr lang="en-US" dirty="0">
                  <a:solidFill>
                    <a:schemeClr val="bg2"/>
                  </a:solidFill>
                  <a:latin typeface="Times New Roman" pitchFamily="18" charset="0"/>
                </a:rPr>
                <a:t>      Weak</a:t>
              </a:r>
            </a:p>
            <a:p>
              <a:pPr marL="0" marR="0" indent="0" algn="l" defTabSz="914400" rtl="0" eaLnBrk="1" fontAlgn="base" latinLnBrk="0" hangingPunct="1">
                <a:lnSpc>
                  <a:spcPct val="100000"/>
                </a:lnSpc>
                <a:spcBef>
                  <a:spcPct val="0"/>
                </a:spcBef>
                <a:spcAft>
                  <a:spcPct val="0"/>
                </a:spcAft>
                <a:buClrTx/>
                <a:buSzTx/>
                <a:buFontTx/>
                <a:buNone/>
                <a:tabLst/>
              </a:pPr>
              <a:r>
                <a:rPr lang="en-US" dirty="0">
                  <a:solidFill>
                    <a:schemeClr val="bg2"/>
                  </a:solidFill>
                  <a:latin typeface="Times New Roman" pitchFamily="18" charset="0"/>
                </a:rPr>
                <a:t>      Entity</a:t>
              </a:r>
              <a:endParaRPr kumimoji="0" lang="en-US" sz="2400" b="0" i="0" u="none" strike="noStrike" cap="none" normalizeH="0" baseline="0" dirty="0">
                <a:ln>
                  <a:noFill/>
                </a:ln>
                <a:solidFill>
                  <a:schemeClr val="bg2"/>
                </a:solidFill>
                <a:effectLst/>
                <a:latin typeface="Times New Roman" pitchFamily="18" charset="0"/>
              </a:endParaRPr>
            </a:p>
          </p:txBody>
        </p:sp>
      </p:grpSp>
      <p:sp>
        <p:nvSpPr>
          <p:cNvPr id="10" name="مستطيل مستدير الزوايا 9"/>
          <p:cNvSpPr/>
          <p:nvPr/>
        </p:nvSpPr>
        <p:spPr bwMode="auto">
          <a:xfrm>
            <a:off x="6259033" y="2063089"/>
            <a:ext cx="2589607" cy="2104407"/>
          </a:xfrm>
          <a:prstGeom prst="roundRect">
            <a:avLst>
              <a:gd name="adj" fmla="val 7020"/>
            </a:avLst>
          </a:prstGeom>
          <a:ln w="571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dirty="0">
              <a:solidFill>
                <a:schemeClr val="bg2"/>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r>
              <a:rPr lang="en-US" dirty="0">
                <a:solidFill>
                  <a:schemeClr val="bg2"/>
                </a:solidFill>
                <a:latin typeface="Times New Roman" pitchFamily="18" charset="0"/>
              </a:rPr>
              <a:t>      </a:t>
            </a:r>
            <a:endParaRPr kumimoji="0" lang="en-US" sz="2400" b="0" i="0" u="none" strike="noStrike" cap="none" normalizeH="0" baseline="0" dirty="0">
              <a:ln>
                <a:noFill/>
              </a:ln>
              <a:solidFill>
                <a:schemeClr val="bg2"/>
              </a:solidFill>
              <a:effectLst/>
              <a:latin typeface="Times New Roman" pitchFamily="18" charset="0"/>
            </a:endParaRPr>
          </a:p>
        </p:txBody>
      </p:sp>
      <p:sp>
        <p:nvSpPr>
          <p:cNvPr id="12" name="معين 11"/>
          <p:cNvSpPr/>
          <p:nvPr/>
        </p:nvSpPr>
        <p:spPr bwMode="auto">
          <a:xfrm>
            <a:off x="6246628" y="2063089"/>
            <a:ext cx="2603206" cy="2104407"/>
          </a:xfrm>
          <a:prstGeom prst="diamond">
            <a:avLst/>
          </a:prstGeom>
          <a:ln w="571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800" b="1" dirty="0">
                <a:solidFill>
                  <a:schemeClr val="bg2"/>
                </a:solidFill>
                <a:latin typeface="Times New Roman" pitchFamily="18" charset="0"/>
              </a:rPr>
              <a:t>Associative</a:t>
            </a:r>
          </a:p>
          <a:p>
            <a:pPr marL="0" marR="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bg2"/>
                </a:solidFill>
                <a:effectLst/>
                <a:latin typeface="Times New Roman" pitchFamily="18" charset="0"/>
              </a:rPr>
              <a:t>  Entity</a:t>
            </a:r>
          </a:p>
        </p:txBody>
      </p:sp>
    </p:spTree>
    <p:extLst>
      <p:ext uri="{BB962C8B-B14F-4D97-AF65-F5344CB8AC3E}">
        <p14:creationId xmlns:p14="http://schemas.microsoft.com/office/powerpoint/2010/main" val="13849086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97000" y="1387257"/>
            <a:ext cx="7747000" cy="4401205"/>
          </a:xfrm>
          <a:prstGeom prst="rect">
            <a:avLst/>
          </a:prstGeom>
          <a:noFill/>
        </p:spPr>
        <p:txBody>
          <a:bodyPr wrap="square" rtlCol="0">
            <a:spAutoFit/>
          </a:bodyPr>
          <a:lstStyle/>
          <a:p>
            <a:r>
              <a:rPr lang="en-US" sz="2800" b="1" dirty="0">
                <a:solidFill>
                  <a:srgbClr val="FFFF00"/>
                </a:solidFill>
              </a:rPr>
              <a:t>2. RELATIONSHIPS</a:t>
            </a:r>
          </a:p>
          <a:p>
            <a:endParaRPr lang="en-US" sz="2800" b="1" dirty="0">
              <a:solidFill>
                <a:srgbClr val="FFFF00"/>
              </a:solidFill>
            </a:endParaRPr>
          </a:p>
          <a:p>
            <a:pPr marL="457200" lvl="0" indent="-457200">
              <a:buFont typeface="Courier New" panose="02070309020205020404" pitchFamily="49" charset="0"/>
              <a:buChar char="o"/>
            </a:pPr>
            <a:r>
              <a:rPr lang="en-US" sz="2800" b="1" dirty="0"/>
              <a:t>Relationships</a:t>
            </a:r>
            <a:r>
              <a:rPr lang="en-US" sz="2800" dirty="0"/>
              <a:t> are meaningful associations between or among entities. </a:t>
            </a:r>
          </a:p>
          <a:p>
            <a:pPr lvl="0"/>
            <a:endParaRPr lang="en-US" sz="2800" dirty="0"/>
          </a:p>
          <a:p>
            <a:pPr marL="457200" lvl="0" indent="-457200">
              <a:buFont typeface="Courier New" panose="02070309020205020404" pitchFamily="49" charset="0"/>
              <a:buChar char="o"/>
            </a:pPr>
            <a:r>
              <a:rPr lang="en-US" sz="2800" dirty="0"/>
              <a:t>They are usually verbs, e.g. </a:t>
            </a:r>
            <a:r>
              <a:rPr lang="en-US" sz="2800" i="1" dirty="0"/>
              <a:t>assign</a:t>
            </a:r>
            <a:r>
              <a:rPr lang="en-US" sz="2800" dirty="0"/>
              <a:t>, </a:t>
            </a:r>
            <a:r>
              <a:rPr lang="en-US" sz="2800" i="1" dirty="0"/>
              <a:t>associate</a:t>
            </a:r>
            <a:r>
              <a:rPr lang="en-US" sz="2800" dirty="0"/>
              <a:t>, or </a:t>
            </a:r>
            <a:r>
              <a:rPr lang="en-US" sz="2800" i="1" dirty="0"/>
              <a:t>track</a:t>
            </a:r>
            <a:r>
              <a:rPr lang="en-US" sz="2800" dirty="0"/>
              <a:t>. </a:t>
            </a:r>
          </a:p>
          <a:p>
            <a:pPr lvl="0"/>
            <a:endParaRPr lang="en-US" sz="2800" dirty="0"/>
          </a:p>
          <a:p>
            <a:pPr marL="457200" lvl="0" indent="-457200">
              <a:buFont typeface="Courier New" panose="02070309020205020404" pitchFamily="49" charset="0"/>
              <a:buChar char="o"/>
            </a:pPr>
            <a:r>
              <a:rPr lang="en-US" sz="2800" dirty="0"/>
              <a:t>A relationship provides useful information that could not be discerned with just the entity types.</a:t>
            </a:r>
          </a:p>
        </p:txBody>
      </p:sp>
    </p:spTree>
    <p:extLst>
      <p:ext uri="{BB962C8B-B14F-4D97-AF65-F5344CB8AC3E}">
        <p14:creationId xmlns:p14="http://schemas.microsoft.com/office/powerpoint/2010/main" val="2995958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anim calcmode="lin" valueType="num">
                                      <p:cBhvr>
                                        <p:cTn id="8" dur="2000" fill="hold"/>
                                        <p:tgtEl>
                                          <p:spTgt spid="2">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2">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2000"/>
                                        <p:tgtEl>
                                          <p:spTgt spid="2">
                                            <p:txEl>
                                              <p:pRg st="2" end="2"/>
                                            </p:txEl>
                                          </p:spTgt>
                                        </p:tgtEl>
                                      </p:cBhvr>
                                    </p:animEffect>
                                    <p:anim calcmode="lin" valueType="num">
                                      <p:cBhvr>
                                        <p:cTn id="16" dur="2000" fill="hold"/>
                                        <p:tgtEl>
                                          <p:spTgt spid="2">
                                            <p:txEl>
                                              <p:pRg st="2" end="2"/>
                                            </p:txEl>
                                          </p:spTgt>
                                        </p:tgtEl>
                                        <p:attrNameLst>
                                          <p:attrName>style.rotation</p:attrName>
                                        </p:attrNameLst>
                                      </p:cBhvr>
                                      <p:tavLst>
                                        <p:tav tm="0">
                                          <p:val>
                                            <p:fltVal val="720"/>
                                          </p:val>
                                        </p:tav>
                                        <p:tav tm="100000">
                                          <p:val>
                                            <p:fltVal val="0"/>
                                          </p:val>
                                        </p:tav>
                                      </p:tavLst>
                                    </p:anim>
                                    <p:anim calcmode="lin" valueType="num">
                                      <p:cBhvr>
                                        <p:cTn id="17" dur="2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18" dur="2000" fill="hold"/>
                                        <p:tgtEl>
                                          <p:spTgt spid="2">
                                            <p:txEl>
                                              <p:pRg st="2" end="2"/>
                                            </p:txEl>
                                          </p:spTgt>
                                        </p:tgtEl>
                                        <p:attrNameLst>
                                          <p:attrName>ppt_w</p:attrName>
                                        </p:attrNameLst>
                                      </p:cBhvr>
                                      <p:tavLst>
                                        <p:tav tm="0">
                                          <p:val>
                                            <p:fltVal val="0"/>
                                          </p:val>
                                        </p:tav>
                                        <p:tav tm="100000">
                                          <p:val>
                                            <p:strVal val="#ppt_w"/>
                                          </p:val>
                                        </p:tav>
                                      </p:tavLst>
                                    </p:anim>
                                  </p:childTnLst>
                                </p:cTn>
                              </p:par>
                            </p:childTnLst>
                          </p:cTn>
                        </p:par>
                      </p:childTnLst>
                    </p:cTn>
                  </p:par>
                  <p:par>
                    <p:cTn id="19" fill="hold">
                      <p:stCondLst>
                        <p:cond delay="indefinite"/>
                      </p:stCondLst>
                      <p:childTnLst>
                        <p:par>
                          <p:cTn id="20" fill="hold">
                            <p:stCondLst>
                              <p:cond delay="0"/>
                            </p:stCondLst>
                            <p:childTnLst>
                              <p:par>
                                <p:cTn id="21" presetID="35"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fade">
                                      <p:cBhvr>
                                        <p:cTn id="23" dur="2000"/>
                                        <p:tgtEl>
                                          <p:spTgt spid="2">
                                            <p:txEl>
                                              <p:pRg st="4" end="4"/>
                                            </p:txEl>
                                          </p:spTgt>
                                        </p:tgtEl>
                                      </p:cBhvr>
                                    </p:animEffect>
                                    <p:anim calcmode="lin" valueType="num">
                                      <p:cBhvr>
                                        <p:cTn id="24" dur="2000" fill="hold"/>
                                        <p:tgtEl>
                                          <p:spTgt spid="2">
                                            <p:txEl>
                                              <p:pRg st="4" end="4"/>
                                            </p:txEl>
                                          </p:spTgt>
                                        </p:tgtEl>
                                        <p:attrNameLst>
                                          <p:attrName>style.rotation</p:attrName>
                                        </p:attrNameLst>
                                      </p:cBhvr>
                                      <p:tavLst>
                                        <p:tav tm="0">
                                          <p:val>
                                            <p:fltVal val="720"/>
                                          </p:val>
                                        </p:tav>
                                        <p:tav tm="100000">
                                          <p:val>
                                            <p:fltVal val="0"/>
                                          </p:val>
                                        </p:tav>
                                      </p:tavLst>
                                    </p:anim>
                                    <p:anim calcmode="lin" valueType="num">
                                      <p:cBhvr>
                                        <p:cTn id="25" dur="2000" fill="hold"/>
                                        <p:tgtEl>
                                          <p:spTgt spid="2">
                                            <p:txEl>
                                              <p:pRg st="4" end="4"/>
                                            </p:txEl>
                                          </p:spTgt>
                                        </p:tgtEl>
                                        <p:attrNameLst>
                                          <p:attrName>ppt_h</p:attrName>
                                        </p:attrNameLst>
                                      </p:cBhvr>
                                      <p:tavLst>
                                        <p:tav tm="0">
                                          <p:val>
                                            <p:fltVal val="0"/>
                                          </p:val>
                                        </p:tav>
                                        <p:tav tm="100000">
                                          <p:val>
                                            <p:strVal val="#ppt_h"/>
                                          </p:val>
                                        </p:tav>
                                      </p:tavLst>
                                    </p:anim>
                                    <p:anim calcmode="lin" valueType="num">
                                      <p:cBhvr>
                                        <p:cTn id="26" dur="2000" fill="hold"/>
                                        <p:tgtEl>
                                          <p:spTgt spid="2">
                                            <p:txEl>
                                              <p:pRg st="4" end="4"/>
                                            </p:txEl>
                                          </p:spTgt>
                                        </p:tgtEl>
                                        <p:attrNameLst>
                                          <p:attrName>ppt_w</p:attrName>
                                        </p:attrNameLst>
                                      </p:cBhvr>
                                      <p:tavLst>
                                        <p:tav tm="0">
                                          <p:val>
                                            <p:fltVal val="0"/>
                                          </p:val>
                                        </p:tav>
                                        <p:tav tm="100000">
                                          <p:val>
                                            <p:strVal val="#ppt_w"/>
                                          </p:val>
                                        </p:tav>
                                      </p:tavLst>
                                    </p:anim>
                                  </p:childTnLst>
                                </p:cTn>
                              </p:par>
                            </p:childTnLst>
                          </p:cTn>
                        </p:par>
                      </p:childTnLst>
                    </p:cTn>
                  </p:par>
                  <p:par>
                    <p:cTn id="27" fill="hold">
                      <p:stCondLst>
                        <p:cond delay="indefinite"/>
                      </p:stCondLst>
                      <p:childTnLst>
                        <p:par>
                          <p:cTn id="28" fill="hold">
                            <p:stCondLst>
                              <p:cond delay="0"/>
                            </p:stCondLst>
                            <p:childTnLst>
                              <p:par>
                                <p:cTn id="29" presetID="35" presetClass="entr" presetSubtype="0" fill="hold" grpId="0"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Effect transition="in" filter="fade">
                                      <p:cBhvr>
                                        <p:cTn id="31" dur="2000"/>
                                        <p:tgtEl>
                                          <p:spTgt spid="2">
                                            <p:txEl>
                                              <p:pRg st="6" end="6"/>
                                            </p:txEl>
                                          </p:spTgt>
                                        </p:tgtEl>
                                      </p:cBhvr>
                                    </p:animEffect>
                                    <p:anim calcmode="lin" valueType="num">
                                      <p:cBhvr>
                                        <p:cTn id="32" dur="2000" fill="hold"/>
                                        <p:tgtEl>
                                          <p:spTgt spid="2">
                                            <p:txEl>
                                              <p:pRg st="6" end="6"/>
                                            </p:txEl>
                                          </p:spTgt>
                                        </p:tgtEl>
                                        <p:attrNameLst>
                                          <p:attrName>style.rotation</p:attrName>
                                        </p:attrNameLst>
                                      </p:cBhvr>
                                      <p:tavLst>
                                        <p:tav tm="0">
                                          <p:val>
                                            <p:fltVal val="720"/>
                                          </p:val>
                                        </p:tav>
                                        <p:tav tm="100000">
                                          <p:val>
                                            <p:fltVal val="0"/>
                                          </p:val>
                                        </p:tav>
                                      </p:tavLst>
                                    </p:anim>
                                    <p:anim calcmode="lin" valueType="num">
                                      <p:cBhvr>
                                        <p:cTn id="33" dur="2000" fill="hold"/>
                                        <p:tgtEl>
                                          <p:spTgt spid="2">
                                            <p:txEl>
                                              <p:pRg st="6" end="6"/>
                                            </p:txEl>
                                          </p:spTgt>
                                        </p:tgtEl>
                                        <p:attrNameLst>
                                          <p:attrName>ppt_h</p:attrName>
                                        </p:attrNameLst>
                                      </p:cBhvr>
                                      <p:tavLst>
                                        <p:tav tm="0">
                                          <p:val>
                                            <p:fltVal val="0"/>
                                          </p:val>
                                        </p:tav>
                                        <p:tav tm="100000">
                                          <p:val>
                                            <p:strVal val="#ppt_h"/>
                                          </p:val>
                                        </p:tav>
                                      </p:tavLst>
                                    </p:anim>
                                    <p:anim calcmode="lin" valueType="num">
                                      <p:cBhvr>
                                        <p:cTn id="34" dur="2000" fill="hold"/>
                                        <p:tgtEl>
                                          <p:spTgt spid="2">
                                            <p:txEl>
                                              <p:pRg st="6" end="6"/>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295400" y="1513344"/>
            <a:ext cx="7772400" cy="2677656"/>
          </a:xfrm>
          <a:prstGeom prst="rect">
            <a:avLst/>
          </a:prstGeom>
          <a:noFill/>
        </p:spPr>
        <p:txBody>
          <a:bodyPr wrap="square" rtlCol="0">
            <a:spAutoFit/>
          </a:bodyPr>
          <a:lstStyle/>
          <a:p>
            <a:pPr marL="457200" lvl="0" indent="-457200">
              <a:buFont typeface="Wingdings" panose="05000000000000000000" pitchFamily="2" charset="2"/>
              <a:buChar char="v"/>
            </a:pPr>
            <a:r>
              <a:rPr lang="en-US" sz="2800" b="1" dirty="0">
                <a:solidFill>
                  <a:srgbClr val="FFC000"/>
                </a:solidFill>
              </a:rPr>
              <a:t>Weak relationships</a:t>
            </a:r>
            <a:r>
              <a:rPr lang="en-US" sz="2800" dirty="0"/>
              <a:t>, or identifying relationships, are connections that exist between a weak entity type and its owner.</a:t>
            </a:r>
          </a:p>
          <a:p>
            <a:pPr lvl="0"/>
            <a:endParaRPr lang="en-US" sz="2800" dirty="0"/>
          </a:p>
          <a:p>
            <a:pPr marL="457200" lvl="0" indent="-457200">
              <a:buFont typeface="Wingdings" panose="05000000000000000000" pitchFamily="2" charset="2"/>
              <a:buChar char="v"/>
            </a:pPr>
            <a:r>
              <a:rPr lang="en-US" sz="2800" b="1" dirty="0">
                <a:solidFill>
                  <a:srgbClr val="FFC000"/>
                </a:solidFill>
              </a:rPr>
              <a:t>Ternary Relationship</a:t>
            </a:r>
            <a:r>
              <a:rPr lang="en-US" sz="2800" b="1" dirty="0"/>
              <a:t>,</a:t>
            </a:r>
            <a:r>
              <a:rPr lang="en-US" sz="2800" b="1" i="1" dirty="0"/>
              <a:t> </a:t>
            </a:r>
            <a:r>
              <a:rPr lang="en-US" sz="2800" dirty="0"/>
              <a:t>Relationship of degree three.</a:t>
            </a:r>
            <a:endParaRPr lang="en-US" sz="2800" b="1" i="1" dirty="0"/>
          </a:p>
        </p:txBody>
      </p:sp>
    </p:spTree>
    <p:extLst>
      <p:ext uri="{BB962C8B-B14F-4D97-AF65-F5344CB8AC3E}">
        <p14:creationId xmlns:p14="http://schemas.microsoft.com/office/powerpoint/2010/main" val="1426161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p:cTn id="15"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2">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2">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عين 2"/>
          <p:cNvSpPr/>
          <p:nvPr/>
        </p:nvSpPr>
        <p:spPr bwMode="auto">
          <a:xfrm>
            <a:off x="990600" y="1832264"/>
            <a:ext cx="3505200" cy="2971800"/>
          </a:xfrm>
          <a:prstGeom prst="diamond">
            <a:avLst/>
          </a:prstGeom>
          <a:ln w="571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dirty="0">
              <a:solidFill>
                <a:schemeClr val="bg2"/>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r>
              <a:rPr lang="en-US" dirty="0">
                <a:solidFill>
                  <a:schemeClr val="bg2"/>
                </a:solidFill>
                <a:latin typeface="Times New Roman" pitchFamily="18" charset="0"/>
              </a:rPr>
              <a:t>Relationship</a:t>
            </a:r>
            <a:endParaRPr kumimoji="0" lang="en-US" sz="2400" b="0" i="0" u="none" strike="noStrike" cap="none" normalizeH="0" baseline="0" dirty="0">
              <a:ln>
                <a:noFill/>
              </a:ln>
              <a:solidFill>
                <a:schemeClr val="bg2"/>
              </a:solidFill>
              <a:effectLst/>
              <a:latin typeface="Times New Roman" pitchFamily="18" charset="0"/>
            </a:endParaRPr>
          </a:p>
        </p:txBody>
      </p:sp>
      <p:grpSp>
        <p:nvGrpSpPr>
          <p:cNvPr id="10" name="مجموعة 9"/>
          <p:cNvGrpSpPr/>
          <p:nvPr/>
        </p:nvGrpSpPr>
        <p:grpSpPr>
          <a:xfrm>
            <a:off x="4953000" y="1717964"/>
            <a:ext cx="3810000" cy="3311236"/>
            <a:chOff x="4953000" y="1295400"/>
            <a:chExt cx="3810000" cy="3311236"/>
          </a:xfrm>
        </p:grpSpPr>
        <p:sp>
          <p:nvSpPr>
            <p:cNvPr id="9" name="معين 8"/>
            <p:cNvSpPr/>
            <p:nvPr/>
          </p:nvSpPr>
          <p:spPr bwMode="auto">
            <a:xfrm>
              <a:off x="4953000" y="1295400"/>
              <a:ext cx="3810000" cy="3311236"/>
            </a:xfrm>
            <a:prstGeom prst="diamond">
              <a:avLst/>
            </a:prstGeom>
            <a:ln w="571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dirty="0">
                <a:solidFill>
                  <a:schemeClr val="bg2"/>
                </a:solidFill>
                <a:latin typeface="Times New Roman" pitchFamily="18" charset="0"/>
              </a:endParaRPr>
            </a:p>
          </p:txBody>
        </p:sp>
        <p:sp>
          <p:nvSpPr>
            <p:cNvPr id="8" name="معين 7"/>
            <p:cNvSpPr/>
            <p:nvPr/>
          </p:nvSpPr>
          <p:spPr bwMode="auto">
            <a:xfrm>
              <a:off x="5105400" y="1465118"/>
              <a:ext cx="3505200" cy="2971800"/>
            </a:xfrm>
            <a:prstGeom prst="diamond">
              <a:avLst/>
            </a:prstGeom>
            <a:ln w="571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dirty="0">
                  <a:solidFill>
                    <a:schemeClr val="bg2"/>
                  </a:solidFill>
                  <a:latin typeface="Times New Roman" pitchFamily="18" charset="0"/>
                </a:rPr>
                <a:t>     Weak</a:t>
              </a:r>
            </a:p>
            <a:p>
              <a:pPr marL="0" marR="0" indent="0" algn="l" defTabSz="914400" rtl="0" eaLnBrk="1" fontAlgn="base" latinLnBrk="0" hangingPunct="1">
                <a:lnSpc>
                  <a:spcPct val="100000"/>
                </a:lnSpc>
                <a:spcBef>
                  <a:spcPct val="0"/>
                </a:spcBef>
                <a:spcAft>
                  <a:spcPct val="0"/>
                </a:spcAft>
                <a:buClrTx/>
                <a:buSzTx/>
                <a:buFontTx/>
                <a:buNone/>
                <a:tabLst/>
              </a:pPr>
              <a:r>
                <a:rPr lang="en-US" dirty="0">
                  <a:solidFill>
                    <a:schemeClr val="bg2"/>
                  </a:solidFill>
                  <a:latin typeface="Times New Roman" pitchFamily="18" charset="0"/>
                </a:rPr>
                <a:t>Relationship</a:t>
              </a:r>
              <a:endParaRPr kumimoji="0" lang="en-US" sz="2400" b="0" i="0" u="none" strike="noStrike" cap="none" normalizeH="0" baseline="0" dirty="0">
                <a:ln>
                  <a:noFill/>
                </a:ln>
                <a:solidFill>
                  <a:schemeClr val="bg2"/>
                </a:solidFill>
                <a:effectLst/>
                <a:latin typeface="Times New Roman" pitchFamily="18" charset="0"/>
              </a:endParaRPr>
            </a:p>
          </p:txBody>
        </p:sp>
      </p:grpSp>
    </p:spTree>
    <p:extLst>
      <p:ext uri="{BB962C8B-B14F-4D97-AF65-F5344CB8AC3E}">
        <p14:creationId xmlns:p14="http://schemas.microsoft.com/office/powerpoint/2010/main" val="3204923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219200" y="1143000"/>
            <a:ext cx="7747000" cy="584775"/>
          </a:xfrm>
          <a:prstGeom prst="rect">
            <a:avLst/>
          </a:prstGeom>
          <a:noFill/>
        </p:spPr>
        <p:txBody>
          <a:bodyPr wrap="square" rtlCol="0">
            <a:spAutoFit/>
          </a:bodyPr>
          <a:lstStyle/>
          <a:p>
            <a:r>
              <a:rPr lang="en-US" sz="3200" b="1" dirty="0">
                <a:solidFill>
                  <a:srgbClr val="FFFF00"/>
                </a:solidFill>
              </a:rPr>
              <a:t>3. ATTRIBUTES</a:t>
            </a:r>
            <a:endParaRPr lang="en-US" sz="3200" dirty="0">
              <a:solidFill>
                <a:srgbClr val="FFFF00"/>
              </a:solidFill>
            </a:endParaRPr>
          </a:p>
        </p:txBody>
      </p:sp>
      <p:sp>
        <p:nvSpPr>
          <p:cNvPr id="13" name="مربع نص 12"/>
          <p:cNvSpPr txBox="1"/>
          <p:nvPr/>
        </p:nvSpPr>
        <p:spPr>
          <a:xfrm>
            <a:off x="1282700" y="1859340"/>
            <a:ext cx="7696200" cy="1569660"/>
          </a:xfrm>
          <a:prstGeom prst="rect">
            <a:avLst/>
          </a:prstGeom>
          <a:noFill/>
        </p:spPr>
        <p:txBody>
          <a:bodyPr wrap="square" rtlCol="0">
            <a:spAutoFit/>
          </a:bodyPr>
          <a:lstStyle/>
          <a:p>
            <a:pPr marL="457200" lvl="0" indent="-457200">
              <a:buFont typeface="Wingdings" panose="05000000000000000000" pitchFamily="2" charset="2"/>
              <a:buChar char="Ø"/>
            </a:pPr>
            <a:r>
              <a:rPr lang="en-US" sz="3200" b="1" dirty="0">
                <a:solidFill>
                  <a:srgbClr val="40D20C"/>
                </a:solidFill>
              </a:rPr>
              <a:t>Attributes</a:t>
            </a:r>
            <a:r>
              <a:rPr lang="en-US" sz="3200" dirty="0"/>
              <a:t> are characteristics of either an entity, a many-to-many relationship, or a one-to-one relationship.</a:t>
            </a:r>
          </a:p>
        </p:txBody>
      </p:sp>
      <p:sp>
        <p:nvSpPr>
          <p:cNvPr id="4" name="شكل بيضاوي 3"/>
          <p:cNvSpPr/>
          <p:nvPr/>
        </p:nvSpPr>
        <p:spPr bwMode="auto">
          <a:xfrm>
            <a:off x="3810000" y="4191000"/>
            <a:ext cx="3429000" cy="2057400"/>
          </a:xfrm>
          <a:prstGeom prst="ellipse">
            <a:avLst/>
          </a:prstGeom>
          <a:ln w="7620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dirty="0">
              <a:ln>
                <a:noFill/>
              </a:ln>
              <a:solidFill>
                <a:schemeClr val="bg2"/>
              </a:solidFill>
              <a:effectLst/>
              <a:latin typeface="Times New Roman" pitchFamily="18" charset="0"/>
            </a:endParaRPr>
          </a:p>
          <a:p>
            <a:pPr marL="0" marR="0" indent="0" algn="ctr"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a:ln>
                  <a:noFill/>
                </a:ln>
                <a:solidFill>
                  <a:schemeClr val="bg2"/>
                </a:solidFill>
                <a:effectLst/>
                <a:latin typeface="Times New Roman" pitchFamily="18" charset="0"/>
              </a:rPr>
              <a:t>Attribute</a:t>
            </a:r>
          </a:p>
        </p:txBody>
      </p:sp>
    </p:spTree>
    <p:extLst>
      <p:ext uri="{BB962C8B-B14F-4D97-AF65-F5344CB8AC3E}">
        <p14:creationId xmlns:p14="http://schemas.microsoft.com/office/powerpoint/2010/main" val="3685279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Scale>
                                      <p:cBhvr>
                                        <p:cTn id="7" dur="1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
                                        </p:tgtEl>
                                        <p:attrNameLst>
                                          <p:attrName>ppt_x</p:attrName>
                                          <p:attrName>ppt_y</p:attrName>
                                        </p:attrNameLst>
                                      </p:cBhvr>
                                    </p:animMotion>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72590" y="1219200"/>
            <a:ext cx="7543800" cy="1569660"/>
          </a:xfrm>
          <a:prstGeom prst="rect">
            <a:avLst/>
          </a:prstGeom>
          <a:noFill/>
        </p:spPr>
        <p:txBody>
          <a:bodyPr wrap="square" rtlCol="0">
            <a:spAutoFit/>
          </a:bodyPr>
          <a:lstStyle/>
          <a:p>
            <a:pPr lvl="0"/>
            <a:r>
              <a:rPr lang="en-US" sz="3200" b="1" dirty="0">
                <a:solidFill>
                  <a:srgbClr val="40D20C"/>
                </a:solidFill>
              </a:rPr>
              <a:t>Multivalued attributes</a:t>
            </a:r>
            <a:r>
              <a:rPr lang="en-US" sz="3200" dirty="0"/>
              <a:t> are those that are capable of taking on more than one value.</a:t>
            </a:r>
          </a:p>
          <a:p>
            <a:pPr lvl="0"/>
            <a:r>
              <a:rPr lang="en-US" sz="3200" dirty="0"/>
              <a:t>.</a:t>
            </a:r>
          </a:p>
        </p:txBody>
      </p:sp>
      <p:sp>
        <p:nvSpPr>
          <p:cNvPr id="7" name="شكل بيضاوي 6"/>
          <p:cNvSpPr/>
          <p:nvPr/>
        </p:nvSpPr>
        <p:spPr bwMode="auto">
          <a:xfrm>
            <a:off x="3276600" y="3200400"/>
            <a:ext cx="2667000" cy="1600200"/>
          </a:xfrm>
          <a:prstGeom prst="ellipse">
            <a:avLst/>
          </a:prstGeom>
          <a:ln w="571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sp>
        <p:nvSpPr>
          <p:cNvPr id="8" name="شكل بيضاوي 7"/>
          <p:cNvSpPr/>
          <p:nvPr/>
        </p:nvSpPr>
        <p:spPr bwMode="auto">
          <a:xfrm>
            <a:off x="3361706" y="3296392"/>
            <a:ext cx="2488869" cy="1428008"/>
          </a:xfrm>
          <a:prstGeom prst="ellipse">
            <a:avLst/>
          </a:prstGeom>
          <a:ln w="571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sp>
        <p:nvSpPr>
          <p:cNvPr id="10" name="مستطيل 9"/>
          <p:cNvSpPr/>
          <p:nvPr/>
        </p:nvSpPr>
        <p:spPr>
          <a:xfrm>
            <a:off x="3945429" y="3657600"/>
            <a:ext cx="2302971" cy="646331"/>
          </a:xfrm>
          <a:prstGeom prst="rect">
            <a:avLst/>
          </a:prstGeom>
          <a:ln w="57150">
            <a:noFill/>
          </a:ln>
        </p:spPr>
        <p:txBody>
          <a:bodyPr wrap="square">
            <a:spAutoFit/>
          </a:bodyPr>
          <a:lstStyle/>
          <a:p>
            <a:r>
              <a:rPr lang="en-US" sz="1800" b="1" dirty="0">
                <a:solidFill>
                  <a:schemeClr val="bg2"/>
                </a:solidFill>
              </a:rPr>
              <a:t>Multivalued Attributes</a:t>
            </a:r>
            <a:endParaRPr lang="en-US" sz="1800" dirty="0">
              <a:solidFill>
                <a:schemeClr val="bg2"/>
              </a:solidFill>
            </a:endParaRPr>
          </a:p>
        </p:txBody>
      </p:sp>
    </p:spTree>
    <p:extLst>
      <p:ext uri="{BB962C8B-B14F-4D97-AF65-F5344CB8AC3E}">
        <p14:creationId xmlns:p14="http://schemas.microsoft.com/office/powerpoint/2010/main" val="34776488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19200" y="1166843"/>
            <a:ext cx="7899400" cy="954107"/>
          </a:xfrm>
          <a:prstGeom prst="rect">
            <a:avLst/>
          </a:prstGeom>
        </p:spPr>
        <p:txBody>
          <a:bodyPr wrap="square">
            <a:spAutoFit/>
          </a:bodyPr>
          <a:lstStyle/>
          <a:p>
            <a:pPr marL="457200" lvl="0" indent="-457200">
              <a:buFont typeface="Wingdings" panose="05000000000000000000" pitchFamily="2" charset="2"/>
              <a:buChar char="Ø"/>
            </a:pPr>
            <a:r>
              <a:rPr lang="en-US" sz="2800" b="1" dirty="0">
                <a:solidFill>
                  <a:srgbClr val="40D20C"/>
                </a:solidFill>
              </a:rPr>
              <a:t>Derived attributes</a:t>
            </a:r>
            <a:r>
              <a:rPr lang="en-US" sz="2800" dirty="0"/>
              <a:t> are attributes whose value can be calculated from related attribute values.</a:t>
            </a:r>
          </a:p>
        </p:txBody>
      </p:sp>
      <p:sp>
        <p:nvSpPr>
          <p:cNvPr id="5" name="شكل بيضاوي 4"/>
          <p:cNvSpPr/>
          <p:nvPr/>
        </p:nvSpPr>
        <p:spPr bwMode="auto">
          <a:xfrm>
            <a:off x="3657600" y="3657600"/>
            <a:ext cx="3276600" cy="1828800"/>
          </a:xfrm>
          <a:prstGeom prst="ellipse">
            <a:avLst/>
          </a:prstGeom>
          <a:solidFill>
            <a:schemeClr val="tx1"/>
          </a:solidFill>
          <a:ln w="57150" cap="sq" cmpd="sng" algn="ctr">
            <a:solidFill>
              <a:schemeClr val="bg2"/>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sz="3200" b="1" dirty="0">
                <a:solidFill>
                  <a:schemeClr val="bg2"/>
                </a:solidFill>
              </a:rPr>
              <a:t>Derived </a:t>
            </a:r>
          </a:p>
          <a:p>
            <a:pPr algn="ctr"/>
            <a:r>
              <a:rPr lang="en-US" sz="3200" b="1" dirty="0">
                <a:solidFill>
                  <a:schemeClr val="bg2"/>
                </a:solidFill>
              </a:rPr>
              <a:t>Attributes</a:t>
            </a:r>
            <a:endParaRPr kumimoji="0" lang="en-US" sz="3200" b="1" i="0" u="none" strike="noStrike" normalizeH="0" baseline="0" dirty="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3477648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مربع نص 18"/>
          <p:cNvSpPr txBox="1"/>
          <p:nvPr/>
        </p:nvSpPr>
        <p:spPr>
          <a:xfrm>
            <a:off x="1219200" y="2667000"/>
            <a:ext cx="7315200" cy="923330"/>
          </a:xfrm>
          <a:prstGeom prst="rect">
            <a:avLst/>
          </a:prstGeom>
          <a:noFill/>
        </p:spPr>
        <p:txBody>
          <a:bodyPr wrap="square" rtlCol="0">
            <a:spAutoFit/>
          </a:bodyPr>
          <a:lstStyle/>
          <a:p>
            <a:pPr algn="ctr"/>
            <a:r>
              <a:rPr lang="en-US" sz="5400" b="1" i="1" dirty="0"/>
              <a:t>1.</a:t>
            </a:r>
            <a:r>
              <a:rPr lang="en-US" sz="5400" dirty="0"/>
              <a:t> </a:t>
            </a:r>
            <a:r>
              <a:rPr lang="en-US" sz="5400" b="1" i="1" dirty="0"/>
              <a:t>Introduction</a:t>
            </a:r>
            <a:r>
              <a:rPr lang="en-US" sz="5400" dirty="0"/>
              <a:t>. </a:t>
            </a:r>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2000"/>
                                        <p:tgtEl>
                                          <p:spTgt spid="19"/>
                                        </p:tgtEl>
                                      </p:cBhvr>
                                    </p:animEffect>
                                    <p:anim calcmode="lin" valueType="num">
                                      <p:cBhvr>
                                        <p:cTn id="8" dur="2000" fill="hold"/>
                                        <p:tgtEl>
                                          <p:spTgt spid="19"/>
                                        </p:tgtEl>
                                        <p:attrNameLst>
                                          <p:attrName>ppt_w</p:attrName>
                                        </p:attrNameLst>
                                      </p:cBhvr>
                                      <p:tavLst>
                                        <p:tav tm="0" fmla="#ppt_w*sin(2.5*pi*$)">
                                          <p:val>
                                            <p:fltVal val="0"/>
                                          </p:val>
                                        </p:tav>
                                        <p:tav tm="100000">
                                          <p:val>
                                            <p:fltVal val="1"/>
                                          </p:val>
                                        </p:tav>
                                      </p:tavLst>
                                    </p:anim>
                                    <p:anim calcmode="lin" valueType="num">
                                      <p:cBhvr>
                                        <p:cTn id="9" dur="2000" fill="hold"/>
                                        <p:tgtEl>
                                          <p:spTgt spid="1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19200" y="1166843"/>
            <a:ext cx="7899400" cy="1815882"/>
          </a:xfrm>
          <a:prstGeom prst="rect">
            <a:avLst/>
          </a:prstGeom>
        </p:spPr>
        <p:txBody>
          <a:bodyPr wrap="square">
            <a:spAutoFit/>
          </a:bodyPr>
          <a:lstStyle/>
          <a:p>
            <a:pPr marL="457200" lvl="0" indent="-457200">
              <a:buFont typeface="Wingdings" panose="05000000000000000000" pitchFamily="2" charset="2"/>
              <a:buChar char="Ø"/>
            </a:pPr>
            <a:r>
              <a:rPr lang="en-US" sz="2800" b="1" dirty="0">
                <a:solidFill>
                  <a:srgbClr val="40D20C"/>
                </a:solidFill>
              </a:rPr>
              <a:t>Composite</a:t>
            </a:r>
            <a:r>
              <a:rPr lang="en-US" sz="2800" dirty="0">
                <a:solidFill>
                  <a:srgbClr val="40D20C"/>
                </a:solidFill>
              </a:rPr>
              <a:t> attributes </a:t>
            </a:r>
            <a:r>
              <a:rPr lang="en-US" sz="2800" b="1" dirty="0">
                <a:solidFill>
                  <a:srgbClr val="40D20C"/>
                </a:solidFill>
              </a:rPr>
              <a:t> </a:t>
            </a:r>
            <a:r>
              <a:rPr lang="en-US" sz="2800" dirty="0">
                <a:solidFill>
                  <a:srgbClr val="40D20C"/>
                </a:solidFill>
              </a:rPr>
              <a:t> </a:t>
            </a:r>
            <a:r>
              <a:rPr lang="en-US" sz="2800" dirty="0"/>
              <a:t>are represented by ellipses that are connected with an ellipse. they are further divided in a tree like structure. Every node is then connected to its attribute</a:t>
            </a:r>
          </a:p>
        </p:txBody>
      </p:sp>
      <p:grpSp>
        <p:nvGrpSpPr>
          <p:cNvPr id="3" name="مجموعة 2"/>
          <p:cNvGrpSpPr/>
          <p:nvPr/>
        </p:nvGrpSpPr>
        <p:grpSpPr>
          <a:xfrm>
            <a:off x="2971800" y="3536718"/>
            <a:ext cx="4419600" cy="2711682"/>
            <a:chOff x="0" y="0"/>
            <a:chExt cx="2851481" cy="2146604"/>
          </a:xfrm>
        </p:grpSpPr>
        <p:sp>
          <p:nvSpPr>
            <p:cNvPr id="4" name="شكل بيضاوي 3"/>
            <p:cNvSpPr/>
            <p:nvPr/>
          </p:nvSpPr>
          <p:spPr>
            <a:xfrm>
              <a:off x="0" y="1272209"/>
              <a:ext cx="1151890" cy="874395"/>
            </a:xfrm>
            <a:prstGeom prst="ellipse">
              <a:avLst/>
            </a:prstGeom>
            <a:ln w="57150"/>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marL="0" marR="0" algn="ctr" rtl="1">
                <a:spcBef>
                  <a:spcPts val="0"/>
                </a:spcBef>
                <a:spcAft>
                  <a:spcPts val="400"/>
                </a:spcAft>
              </a:pPr>
              <a:r>
                <a:rPr lang="en-US" sz="1800" dirty="0">
                  <a:effectLst/>
                  <a:ea typeface="Calibri"/>
                  <a:cs typeface="Arial"/>
                </a:rPr>
                <a:t>Attribute</a:t>
              </a:r>
              <a:endParaRPr lang="en-US" sz="1100" dirty="0">
                <a:effectLst/>
                <a:ea typeface="Calibri"/>
                <a:cs typeface="Arial"/>
              </a:endParaRPr>
            </a:p>
          </p:txBody>
        </p:sp>
        <p:sp>
          <p:nvSpPr>
            <p:cNvPr id="5" name="شكل بيضاوي 4"/>
            <p:cNvSpPr/>
            <p:nvPr/>
          </p:nvSpPr>
          <p:spPr>
            <a:xfrm>
              <a:off x="69573" y="0"/>
              <a:ext cx="1151890" cy="874395"/>
            </a:xfrm>
            <a:prstGeom prst="ellipse">
              <a:avLst/>
            </a:prstGeom>
            <a:ln w="57150"/>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marL="0" marR="0" algn="ctr" rtl="1">
                <a:spcBef>
                  <a:spcPts val="0"/>
                </a:spcBef>
                <a:spcAft>
                  <a:spcPts val="400"/>
                </a:spcAft>
              </a:pPr>
              <a:r>
                <a:rPr lang="en-US" sz="1800" dirty="0">
                  <a:effectLst/>
                  <a:ea typeface="Calibri"/>
                  <a:cs typeface="Arial"/>
                </a:rPr>
                <a:t>Attribute</a:t>
              </a:r>
              <a:endParaRPr lang="en-US" sz="1100" dirty="0">
                <a:effectLst/>
                <a:ea typeface="Calibri"/>
                <a:cs typeface="Arial"/>
              </a:endParaRPr>
            </a:p>
          </p:txBody>
        </p:sp>
        <p:sp>
          <p:nvSpPr>
            <p:cNvPr id="6" name="شكل بيضاوي 5"/>
            <p:cNvSpPr/>
            <p:nvPr/>
          </p:nvSpPr>
          <p:spPr>
            <a:xfrm>
              <a:off x="1699591" y="715617"/>
              <a:ext cx="1151890" cy="874395"/>
            </a:xfrm>
            <a:prstGeom prst="ellipse">
              <a:avLst/>
            </a:prstGeom>
            <a:ln w="57150"/>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marL="0" marR="0" algn="ctr" rtl="1">
                <a:spcBef>
                  <a:spcPts val="0"/>
                </a:spcBef>
                <a:spcAft>
                  <a:spcPts val="0"/>
                </a:spcAft>
              </a:pPr>
              <a:r>
                <a:rPr lang="en-US" sz="1800" dirty="0">
                  <a:effectLst/>
                  <a:ea typeface="Calibri"/>
                  <a:cs typeface="Arial"/>
                </a:rPr>
                <a:t>composite</a:t>
              </a:r>
            </a:p>
            <a:p>
              <a:pPr marL="0" marR="0" algn="ctr" rtl="1">
                <a:spcBef>
                  <a:spcPts val="0"/>
                </a:spcBef>
                <a:spcAft>
                  <a:spcPts val="400"/>
                </a:spcAft>
              </a:pPr>
              <a:r>
                <a:rPr lang="en-US" sz="1800" dirty="0">
                  <a:effectLst/>
                  <a:ea typeface="Calibri"/>
                  <a:cs typeface="Arial"/>
                </a:rPr>
                <a:t>Attribute</a:t>
              </a:r>
            </a:p>
          </p:txBody>
        </p:sp>
        <p:cxnSp>
          <p:nvCxnSpPr>
            <p:cNvPr id="7" name="رابط مستقيم 6"/>
            <p:cNvCxnSpPr/>
            <p:nvPr/>
          </p:nvCxnSpPr>
          <p:spPr>
            <a:xfrm flipH="1" flipV="1">
              <a:off x="1152939" y="665922"/>
              <a:ext cx="646016" cy="287020"/>
            </a:xfrm>
            <a:prstGeom prst="line">
              <a:avLst/>
            </a:prstGeom>
          </p:spPr>
          <p:style>
            <a:lnRef idx="2">
              <a:schemeClr val="dk1"/>
            </a:lnRef>
            <a:fillRef idx="0">
              <a:schemeClr val="dk1"/>
            </a:fillRef>
            <a:effectRef idx="1">
              <a:schemeClr val="dk1"/>
            </a:effectRef>
            <a:fontRef idx="minor">
              <a:schemeClr val="tx1"/>
            </a:fontRef>
          </p:style>
        </p:cxnSp>
        <p:cxnSp>
          <p:nvCxnSpPr>
            <p:cNvPr id="8" name="رابط مستقيم 7"/>
            <p:cNvCxnSpPr/>
            <p:nvPr/>
          </p:nvCxnSpPr>
          <p:spPr>
            <a:xfrm flipH="1">
              <a:off x="1143000" y="1361661"/>
              <a:ext cx="655982" cy="198286"/>
            </a:xfrm>
            <a:prstGeom prst="line">
              <a:avLst/>
            </a:prstGeom>
          </p:spPr>
          <p:style>
            <a:lnRef idx="2">
              <a:schemeClr val="dk1"/>
            </a:lnRef>
            <a:fillRef idx="0">
              <a:schemeClr val="dk1"/>
            </a:fillRef>
            <a:effectRef idx="1">
              <a:schemeClr val="dk1"/>
            </a:effectRef>
            <a:fontRef idx="minor">
              <a:schemeClr val="tx1"/>
            </a:fontRef>
          </p:style>
        </p:cxnSp>
      </p:grpSp>
    </p:spTree>
    <p:extLst>
      <p:ext uri="{BB962C8B-B14F-4D97-AF65-F5344CB8AC3E}">
        <p14:creationId xmlns:p14="http://schemas.microsoft.com/office/powerpoint/2010/main" val="17719689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19200" y="1166843"/>
            <a:ext cx="7899400" cy="1815882"/>
          </a:xfrm>
          <a:prstGeom prst="rect">
            <a:avLst/>
          </a:prstGeom>
        </p:spPr>
        <p:txBody>
          <a:bodyPr wrap="square">
            <a:spAutoFit/>
          </a:bodyPr>
          <a:lstStyle/>
          <a:p>
            <a:pPr marL="457200" lvl="0" indent="-457200" algn="just">
              <a:buFont typeface="Wingdings" panose="05000000000000000000" pitchFamily="2" charset="2"/>
              <a:buChar char="Ø"/>
            </a:pPr>
            <a:r>
              <a:rPr lang="en-US" sz="2800" b="1" dirty="0">
                <a:solidFill>
                  <a:srgbClr val="40D20C"/>
                </a:solidFill>
              </a:rPr>
              <a:t>Key</a:t>
            </a:r>
            <a:r>
              <a:rPr lang="en-US" sz="2800" dirty="0">
                <a:solidFill>
                  <a:srgbClr val="40D20C"/>
                </a:solidFill>
              </a:rPr>
              <a:t> attribute </a:t>
            </a:r>
            <a:r>
              <a:rPr lang="en-US" sz="2800" dirty="0"/>
              <a:t>represents the main characteristic of an Entity. It is used to represent Primary key. Ellipse with underlying lines represent Key Attribute.</a:t>
            </a:r>
          </a:p>
        </p:txBody>
      </p:sp>
      <p:sp>
        <p:nvSpPr>
          <p:cNvPr id="3" name="شكل بيضاوي 2"/>
          <p:cNvSpPr/>
          <p:nvPr/>
        </p:nvSpPr>
        <p:spPr>
          <a:xfrm>
            <a:off x="3968345" y="4114800"/>
            <a:ext cx="2557145" cy="1732598"/>
          </a:xfrm>
          <a:prstGeom prst="ellipse">
            <a:avLst/>
          </a:prstGeom>
          <a:ln w="76200"/>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marL="0" marR="0" algn="ctr" rtl="1">
              <a:spcBef>
                <a:spcPts val="0"/>
              </a:spcBef>
              <a:spcAft>
                <a:spcPts val="0"/>
              </a:spcAft>
            </a:pPr>
            <a:r>
              <a:rPr lang="en-US" sz="2000" dirty="0">
                <a:effectLst/>
                <a:ea typeface="Calibri"/>
                <a:cs typeface="Arial"/>
              </a:rPr>
              <a:t>Key</a:t>
            </a:r>
          </a:p>
          <a:p>
            <a:pPr marL="0" marR="0" algn="ctr" rtl="1">
              <a:spcBef>
                <a:spcPts val="0"/>
              </a:spcBef>
              <a:spcAft>
                <a:spcPts val="400"/>
              </a:spcAft>
            </a:pPr>
            <a:r>
              <a:rPr lang="en-US" sz="2000" u="sng" dirty="0">
                <a:effectLst/>
                <a:ea typeface="Calibri"/>
                <a:cs typeface="Arial"/>
              </a:rPr>
              <a:t>Attribute</a:t>
            </a:r>
            <a:endParaRPr lang="en-US" sz="2000" dirty="0">
              <a:effectLst/>
              <a:ea typeface="Calibri"/>
              <a:cs typeface="Arial"/>
            </a:endParaRPr>
          </a:p>
        </p:txBody>
      </p:sp>
    </p:spTree>
    <p:extLst>
      <p:ext uri="{BB962C8B-B14F-4D97-AF65-F5344CB8AC3E}">
        <p14:creationId xmlns:p14="http://schemas.microsoft.com/office/powerpoint/2010/main" val="24551409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97000" y="1066800"/>
            <a:ext cx="7747000" cy="5693866"/>
          </a:xfrm>
          <a:prstGeom prst="rect">
            <a:avLst/>
          </a:prstGeom>
          <a:noFill/>
        </p:spPr>
        <p:txBody>
          <a:bodyPr wrap="square" rtlCol="0">
            <a:spAutoFit/>
          </a:bodyPr>
          <a:lstStyle/>
          <a:p>
            <a:r>
              <a:rPr lang="en-US" sz="2800" b="1" dirty="0">
                <a:solidFill>
                  <a:srgbClr val="FFFF00"/>
                </a:solidFill>
              </a:rPr>
              <a:t>3. Binary Relationship and Cardinality</a:t>
            </a:r>
          </a:p>
          <a:p>
            <a:endParaRPr lang="en-US" sz="2800" b="1" dirty="0">
              <a:solidFill>
                <a:srgbClr val="FFFF00"/>
              </a:solidFill>
            </a:endParaRPr>
          </a:p>
          <a:p>
            <a:pPr marL="457200" indent="-457200">
              <a:buFont typeface="Wingdings" panose="05000000000000000000" pitchFamily="2" charset="2"/>
              <a:buChar char="q"/>
            </a:pPr>
            <a:r>
              <a:rPr lang="en-US" sz="2800" b="1" dirty="0">
                <a:solidFill>
                  <a:srgbClr val="FFC000"/>
                </a:solidFill>
              </a:rPr>
              <a:t>Binary relationship </a:t>
            </a:r>
            <a:r>
              <a:rPr lang="en-US" sz="2800" b="1" dirty="0"/>
              <a:t>:</a:t>
            </a:r>
            <a:r>
              <a:rPr lang="en-US" sz="2800" dirty="0"/>
              <a:t>A relationship where two entities are participating.</a:t>
            </a:r>
            <a:r>
              <a:rPr lang="en-US" sz="2800" dirty="0">
                <a:solidFill>
                  <a:srgbClr val="FFC000"/>
                </a:solidFill>
              </a:rPr>
              <a:t> </a:t>
            </a:r>
          </a:p>
          <a:p>
            <a:pPr marL="457200" indent="-457200">
              <a:buFont typeface="Wingdings" panose="05000000000000000000" pitchFamily="2" charset="2"/>
              <a:buChar char="q"/>
            </a:pPr>
            <a:r>
              <a:rPr lang="en-US" sz="2800" dirty="0">
                <a:solidFill>
                  <a:srgbClr val="FFC000"/>
                </a:solidFill>
              </a:rPr>
              <a:t>Cardinality</a:t>
            </a:r>
            <a:r>
              <a:rPr lang="en-US" sz="2800" dirty="0"/>
              <a:t> is the number of instance of an entity from a relation that can be associated with the relation.</a:t>
            </a:r>
          </a:p>
          <a:p>
            <a:pPr marL="457200" indent="-457200">
              <a:buFont typeface="Wingdings" panose="05000000000000000000" pitchFamily="2" charset="2"/>
              <a:buChar char="§"/>
            </a:pPr>
            <a:r>
              <a:rPr lang="en-US" sz="2800" b="1" dirty="0">
                <a:solidFill>
                  <a:srgbClr val="40D20C"/>
                </a:solidFill>
              </a:rPr>
              <a:t>One-to-one</a:t>
            </a:r>
            <a:r>
              <a:rPr lang="en-US" sz="2800" dirty="0">
                <a:solidFill>
                  <a:srgbClr val="40D20C"/>
                </a:solidFill>
              </a:rPr>
              <a:t> − </a:t>
            </a:r>
            <a:r>
              <a:rPr lang="en-US" sz="2800" dirty="0"/>
              <a:t>When only one instance of an entity is associated with the relationship, it is marked as '1:1'. The following image reflects that only one instance of each entity should be associated with the relationship. It depicts one-to-one relationship.</a:t>
            </a:r>
          </a:p>
        </p:txBody>
      </p:sp>
    </p:spTree>
    <p:extLst>
      <p:ext uri="{BB962C8B-B14F-4D97-AF65-F5344CB8AC3E}">
        <p14:creationId xmlns:p14="http://schemas.microsoft.com/office/powerpoint/2010/main" val="301980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anim calcmode="lin" valueType="num">
                                      <p:cBhvr>
                                        <p:cTn id="8" dur="2000" fill="hold"/>
                                        <p:tgtEl>
                                          <p:spTgt spid="2">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2">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additive="base">
                                        <p:cTn id="2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additive="base">
                                        <p:cTn id="2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97000" y="1387257"/>
            <a:ext cx="7747000" cy="1815882"/>
          </a:xfrm>
          <a:prstGeom prst="rect">
            <a:avLst/>
          </a:prstGeom>
          <a:noFill/>
        </p:spPr>
        <p:txBody>
          <a:bodyPr wrap="square" rtlCol="0">
            <a:spAutoFit/>
          </a:bodyPr>
          <a:lstStyle/>
          <a:p>
            <a:r>
              <a:rPr lang="en-US" sz="2800" dirty="0"/>
              <a:t>The following image reflects that only one instance of each entity should be associated with the relationship. It depicts one-to-one relationship.</a:t>
            </a:r>
          </a:p>
          <a:p>
            <a:pPr marL="457200" lvl="0" indent="-457200">
              <a:buFont typeface="Wingdings" panose="05000000000000000000" pitchFamily="2" charset="2"/>
              <a:buChar char="§"/>
            </a:pPr>
            <a:endParaRPr lang="en-US" sz="2800" dirty="0"/>
          </a:p>
        </p:txBody>
      </p:sp>
      <p:grpSp>
        <p:nvGrpSpPr>
          <p:cNvPr id="24" name="مجموعة 23"/>
          <p:cNvGrpSpPr/>
          <p:nvPr/>
        </p:nvGrpSpPr>
        <p:grpSpPr>
          <a:xfrm>
            <a:off x="1644502" y="3886200"/>
            <a:ext cx="6889898" cy="1828800"/>
            <a:chOff x="1676400" y="3581400"/>
            <a:chExt cx="6889898" cy="1828800"/>
          </a:xfrm>
        </p:grpSpPr>
        <p:grpSp>
          <p:nvGrpSpPr>
            <p:cNvPr id="13" name="مجموعة 12"/>
            <p:cNvGrpSpPr/>
            <p:nvPr/>
          </p:nvGrpSpPr>
          <p:grpSpPr>
            <a:xfrm>
              <a:off x="1676400" y="3581400"/>
              <a:ext cx="6889898" cy="1828800"/>
              <a:chOff x="1676400" y="3581400"/>
              <a:chExt cx="6889898" cy="1828800"/>
            </a:xfrm>
          </p:grpSpPr>
          <p:cxnSp>
            <p:nvCxnSpPr>
              <p:cNvPr id="10" name="رابط مستقيم 9"/>
              <p:cNvCxnSpPr>
                <a:stCxn id="6" idx="1"/>
              </p:cNvCxnSpPr>
              <p:nvPr/>
            </p:nvCxnSpPr>
            <p:spPr bwMode="auto">
              <a:xfrm flipH="1">
                <a:off x="2971800" y="4495800"/>
                <a:ext cx="1066800" cy="2232"/>
              </a:xfrm>
              <a:prstGeom prst="line">
                <a:avLst/>
              </a:prstGeom>
              <a:solidFill>
                <a:schemeClr val="accent1"/>
              </a:solidFill>
              <a:ln w="5715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 name="مستطيل 4"/>
              <p:cNvSpPr/>
              <p:nvPr/>
            </p:nvSpPr>
            <p:spPr bwMode="auto">
              <a:xfrm>
                <a:off x="7270898" y="4267200"/>
                <a:ext cx="1295400" cy="457200"/>
              </a:xfrm>
              <a:prstGeom prst="rect">
                <a:avLst/>
              </a:prstGeom>
              <a:ln>
                <a:headEnd type="none" w="sm" len="sm"/>
                <a:tailEnd type="none" w="sm" len="sm"/>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bg2"/>
                    </a:solidFill>
                    <a:effectLst/>
                    <a:latin typeface="Times New Roman" pitchFamily="18" charset="0"/>
                  </a:rPr>
                  <a:t>Entity</a:t>
                </a:r>
              </a:p>
            </p:txBody>
          </p:sp>
          <p:grpSp>
            <p:nvGrpSpPr>
              <p:cNvPr id="8" name="مجموعة 7"/>
              <p:cNvGrpSpPr/>
              <p:nvPr/>
            </p:nvGrpSpPr>
            <p:grpSpPr>
              <a:xfrm>
                <a:off x="4038600" y="3581400"/>
                <a:ext cx="2362200" cy="1828800"/>
                <a:chOff x="4038600" y="3581400"/>
                <a:chExt cx="2362200" cy="1828800"/>
              </a:xfrm>
            </p:grpSpPr>
            <p:sp>
              <p:nvSpPr>
                <p:cNvPr id="6" name="معين 5"/>
                <p:cNvSpPr/>
                <p:nvPr/>
              </p:nvSpPr>
              <p:spPr bwMode="auto">
                <a:xfrm>
                  <a:off x="4038600" y="3581400"/>
                  <a:ext cx="2133600" cy="1828800"/>
                </a:xfrm>
                <a:prstGeom prst="diamond">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path path="circle">
                    <a:fillToRect l="50000" t="50000" r="50000" b="50000"/>
                  </a:path>
                  <a:tileRect/>
                </a:gradFill>
                <a:ln>
                  <a:solidFill>
                    <a:schemeClr val="bg2"/>
                  </a:solidFill>
                  <a:headEnd type="none" w="sm" len="sm"/>
                  <a:tailEnd type="none" w="sm" len="sm"/>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sz="1600" b="1" dirty="0">
                    <a:solidFill>
                      <a:schemeClr val="tx1"/>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p:txBody>
            </p:sp>
            <p:sp>
              <p:nvSpPr>
                <p:cNvPr id="7" name="مربع نص 6"/>
                <p:cNvSpPr txBox="1"/>
                <p:nvPr/>
              </p:nvSpPr>
              <p:spPr>
                <a:xfrm>
                  <a:off x="4267200" y="4267200"/>
                  <a:ext cx="2133600" cy="461665"/>
                </a:xfrm>
                <a:prstGeom prst="rect">
                  <a:avLst/>
                </a:prstGeom>
                <a:noFill/>
              </p:spPr>
              <p:txBody>
                <a:bodyPr wrap="square" rtlCol="0">
                  <a:spAutoFit/>
                </a:bodyPr>
                <a:lstStyle/>
                <a:p>
                  <a:r>
                    <a:rPr lang="en-US" dirty="0"/>
                    <a:t>Relationship</a:t>
                  </a:r>
                </a:p>
              </p:txBody>
            </p:sp>
          </p:grpSp>
          <p:cxnSp>
            <p:nvCxnSpPr>
              <p:cNvPr id="12" name="رابط مستقيم 11"/>
              <p:cNvCxnSpPr/>
              <p:nvPr/>
            </p:nvCxnSpPr>
            <p:spPr bwMode="auto">
              <a:xfrm>
                <a:off x="6172200" y="4495800"/>
                <a:ext cx="1098698" cy="0"/>
              </a:xfrm>
              <a:prstGeom prst="line">
                <a:avLst/>
              </a:prstGeom>
              <a:solidFill>
                <a:schemeClr val="accent1"/>
              </a:solidFill>
              <a:ln w="5715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مستطيل 3"/>
              <p:cNvSpPr/>
              <p:nvPr/>
            </p:nvSpPr>
            <p:spPr bwMode="auto">
              <a:xfrm>
                <a:off x="1676400" y="4267200"/>
                <a:ext cx="1295400" cy="457200"/>
              </a:xfrm>
              <a:prstGeom prst="rect">
                <a:avLst/>
              </a:prstGeom>
              <a:ln>
                <a:headEnd type="none" w="sm" len="sm"/>
                <a:tailEnd type="none" w="sm" len="sm"/>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bg2"/>
                    </a:solidFill>
                    <a:effectLst/>
                    <a:latin typeface="Times New Roman" pitchFamily="18" charset="0"/>
                  </a:rPr>
                  <a:t>Entity</a:t>
                </a:r>
              </a:p>
            </p:txBody>
          </p:sp>
        </p:grpSp>
        <p:sp>
          <p:nvSpPr>
            <p:cNvPr id="22" name="مربع نص 21"/>
            <p:cNvSpPr txBox="1"/>
            <p:nvPr/>
          </p:nvSpPr>
          <p:spPr>
            <a:xfrm>
              <a:off x="6477000" y="4034135"/>
              <a:ext cx="685800" cy="461665"/>
            </a:xfrm>
            <a:prstGeom prst="rect">
              <a:avLst/>
            </a:prstGeom>
            <a:noFill/>
          </p:spPr>
          <p:txBody>
            <a:bodyPr wrap="square" rtlCol="0">
              <a:spAutoFit/>
            </a:bodyPr>
            <a:lstStyle/>
            <a:p>
              <a:r>
                <a:rPr lang="en-US" dirty="0"/>
                <a:t>1</a:t>
              </a:r>
            </a:p>
          </p:txBody>
        </p:sp>
        <p:sp>
          <p:nvSpPr>
            <p:cNvPr id="23" name="مربع نص 22"/>
            <p:cNvSpPr txBox="1"/>
            <p:nvPr/>
          </p:nvSpPr>
          <p:spPr>
            <a:xfrm>
              <a:off x="3352800" y="4036367"/>
              <a:ext cx="685800" cy="461665"/>
            </a:xfrm>
            <a:prstGeom prst="rect">
              <a:avLst/>
            </a:prstGeom>
            <a:noFill/>
          </p:spPr>
          <p:txBody>
            <a:bodyPr wrap="square" rtlCol="0">
              <a:spAutoFit/>
            </a:bodyPr>
            <a:lstStyle/>
            <a:p>
              <a:r>
                <a:rPr lang="en-US" dirty="0"/>
                <a:t>1</a:t>
              </a:r>
            </a:p>
          </p:txBody>
        </p:sp>
      </p:grpSp>
    </p:spTree>
    <p:extLst>
      <p:ext uri="{BB962C8B-B14F-4D97-AF65-F5344CB8AC3E}">
        <p14:creationId xmlns:p14="http://schemas.microsoft.com/office/powerpoint/2010/main" val="446940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24"/>
                                        </p:tgtEl>
                                        <p:attrNameLst>
                                          <p:attrName>style.visibility</p:attrName>
                                        </p:attrNameLst>
                                      </p:cBhvr>
                                      <p:to>
                                        <p:strVal val="visible"/>
                                      </p:to>
                                    </p:set>
                                    <p:animEffect transition="in" filter="circle(in)">
                                      <p:cBhvr>
                                        <p:cTn id="14" dur="2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97000" y="762000"/>
            <a:ext cx="7747000" cy="3539430"/>
          </a:xfrm>
          <a:prstGeom prst="rect">
            <a:avLst/>
          </a:prstGeom>
          <a:noFill/>
        </p:spPr>
        <p:txBody>
          <a:bodyPr wrap="square" rtlCol="0">
            <a:spAutoFit/>
          </a:bodyPr>
          <a:lstStyle/>
          <a:p>
            <a:pPr marL="457200" lvl="0" indent="-457200" algn="just">
              <a:buFont typeface="Wingdings" panose="05000000000000000000" pitchFamily="2" charset="2"/>
              <a:buChar char="§"/>
            </a:pPr>
            <a:r>
              <a:rPr lang="en-US" sz="2800" b="1" dirty="0">
                <a:solidFill>
                  <a:srgbClr val="40D20C"/>
                </a:solidFill>
              </a:rPr>
              <a:t>One-to-many</a:t>
            </a:r>
            <a:r>
              <a:rPr lang="en-US" sz="2800" dirty="0">
                <a:solidFill>
                  <a:srgbClr val="40D20C"/>
                </a:solidFill>
              </a:rPr>
              <a:t> − </a:t>
            </a:r>
            <a:r>
              <a:rPr lang="en-US" sz="2800" dirty="0"/>
              <a:t>When more than one instance of an entity is associated with a relationship, it is marked as '1:N'.</a:t>
            </a:r>
          </a:p>
          <a:p>
            <a:pPr lvl="0" algn="just"/>
            <a:r>
              <a:rPr lang="en-US" sz="2800" dirty="0"/>
              <a:t>     The following image reflects that only one instance of entity on the left and more than one instance of an entity on the right can be associated with the relationship. It depicts one-to-many relationship.</a:t>
            </a:r>
          </a:p>
        </p:txBody>
      </p:sp>
      <p:grpSp>
        <p:nvGrpSpPr>
          <p:cNvPr id="24" name="مجموعة 23"/>
          <p:cNvGrpSpPr/>
          <p:nvPr/>
        </p:nvGrpSpPr>
        <p:grpSpPr>
          <a:xfrm>
            <a:off x="1676400" y="4419600"/>
            <a:ext cx="6889898" cy="1828800"/>
            <a:chOff x="1676400" y="3581400"/>
            <a:chExt cx="6889898" cy="1828800"/>
          </a:xfrm>
        </p:grpSpPr>
        <p:grpSp>
          <p:nvGrpSpPr>
            <p:cNvPr id="13" name="مجموعة 12"/>
            <p:cNvGrpSpPr/>
            <p:nvPr/>
          </p:nvGrpSpPr>
          <p:grpSpPr>
            <a:xfrm>
              <a:off x="1676400" y="3581400"/>
              <a:ext cx="6889898" cy="1828800"/>
              <a:chOff x="1676400" y="3581400"/>
              <a:chExt cx="6889898" cy="1828800"/>
            </a:xfrm>
          </p:grpSpPr>
          <p:cxnSp>
            <p:nvCxnSpPr>
              <p:cNvPr id="10" name="رابط مستقيم 9"/>
              <p:cNvCxnSpPr>
                <a:stCxn id="6" idx="1"/>
              </p:cNvCxnSpPr>
              <p:nvPr/>
            </p:nvCxnSpPr>
            <p:spPr bwMode="auto">
              <a:xfrm flipH="1">
                <a:off x="2971800" y="4495800"/>
                <a:ext cx="1066800" cy="2232"/>
              </a:xfrm>
              <a:prstGeom prst="line">
                <a:avLst/>
              </a:prstGeom>
              <a:solidFill>
                <a:schemeClr val="accent1"/>
              </a:solidFill>
              <a:ln w="5715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 name="مستطيل 4"/>
              <p:cNvSpPr/>
              <p:nvPr/>
            </p:nvSpPr>
            <p:spPr bwMode="auto">
              <a:xfrm>
                <a:off x="7270898" y="4267200"/>
                <a:ext cx="1295400" cy="457200"/>
              </a:xfrm>
              <a:prstGeom prst="rect">
                <a:avLst/>
              </a:prstGeom>
              <a:ln>
                <a:headEnd type="none" w="sm" len="sm"/>
                <a:tailEnd type="none" w="sm" len="sm"/>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bg2"/>
                    </a:solidFill>
                    <a:effectLst/>
                    <a:latin typeface="Times New Roman" pitchFamily="18" charset="0"/>
                  </a:rPr>
                  <a:t>Entity</a:t>
                </a:r>
              </a:p>
            </p:txBody>
          </p:sp>
          <p:grpSp>
            <p:nvGrpSpPr>
              <p:cNvPr id="8" name="مجموعة 7"/>
              <p:cNvGrpSpPr/>
              <p:nvPr/>
            </p:nvGrpSpPr>
            <p:grpSpPr>
              <a:xfrm>
                <a:off x="4038600" y="3581400"/>
                <a:ext cx="2362200" cy="1828800"/>
                <a:chOff x="4038600" y="3581400"/>
                <a:chExt cx="2362200" cy="1828800"/>
              </a:xfrm>
            </p:grpSpPr>
            <p:sp>
              <p:nvSpPr>
                <p:cNvPr id="6" name="معين 5"/>
                <p:cNvSpPr/>
                <p:nvPr/>
              </p:nvSpPr>
              <p:spPr bwMode="auto">
                <a:xfrm>
                  <a:off x="4038600" y="3581400"/>
                  <a:ext cx="2133600" cy="1828800"/>
                </a:xfrm>
                <a:prstGeom prst="diamond">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path path="circle">
                    <a:fillToRect l="50000" t="50000" r="50000" b="50000"/>
                  </a:path>
                  <a:tileRect/>
                </a:gradFill>
                <a:ln>
                  <a:solidFill>
                    <a:schemeClr val="bg2"/>
                  </a:solidFill>
                  <a:headEnd type="none" w="sm" len="sm"/>
                  <a:tailEnd type="none" w="sm" len="sm"/>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sz="1600" b="1" dirty="0">
                    <a:solidFill>
                      <a:schemeClr val="tx1"/>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p:txBody>
            </p:sp>
            <p:sp>
              <p:nvSpPr>
                <p:cNvPr id="7" name="مربع نص 6"/>
                <p:cNvSpPr txBox="1"/>
                <p:nvPr/>
              </p:nvSpPr>
              <p:spPr>
                <a:xfrm>
                  <a:off x="4267200" y="4267200"/>
                  <a:ext cx="2133600" cy="461665"/>
                </a:xfrm>
                <a:prstGeom prst="rect">
                  <a:avLst/>
                </a:prstGeom>
                <a:noFill/>
              </p:spPr>
              <p:txBody>
                <a:bodyPr wrap="square" rtlCol="0">
                  <a:spAutoFit/>
                </a:bodyPr>
                <a:lstStyle/>
                <a:p>
                  <a:r>
                    <a:rPr lang="en-US" dirty="0"/>
                    <a:t>Relationship</a:t>
                  </a:r>
                </a:p>
              </p:txBody>
            </p:sp>
          </p:grpSp>
          <p:cxnSp>
            <p:nvCxnSpPr>
              <p:cNvPr id="12" name="رابط مستقيم 11"/>
              <p:cNvCxnSpPr/>
              <p:nvPr/>
            </p:nvCxnSpPr>
            <p:spPr bwMode="auto">
              <a:xfrm>
                <a:off x="6172200" y="4495800"/>
                <a:ext cx="1098698" cy="0"/>
              </a:xfrm>
              <a:prstGeom prst="line">
                <a:avLst/>
              </a:prstGeom>
              <a:solidFill>
                <a:schemeClr val="accent1"/>
              </a:solidFill>
              <a:ln w="5715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مستطيل 3"/>
              <p:cNvSpPr/>
              <p:nvPr/>
            </p:nvSpPr>
            <p:spPr bwMode="auto">
              <a:xfrm>
                <a:off x="1676400" y="4267200"/>
                <a:ext cx="1295400" cy="457200"/>
              </a:xfrm>
              <a:prstGeom prst="rect">
                <a:avLst/>
              </a:prstGeom>
              <a:ln>
                <a:headEnd type="none" w="sm" len="sm"/>
                <a:tailEnd type="none" w="sm" len="sm"/>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bg2"/>
                    </a:solidFill>
                    <a:effectLst/>
                    <a:latin typeface="Times New Roman" pitchFamily="18" charset="0"/>
                  </a:rPr>
                  <a:t>Entity</a:t>
                </a:r>
              </a:p>
            </p:txBody>
          </p:sp>
        </p:grpSp>
        <p:sp>
          <p:nvSpPr>
            <p:cNvPr id="22" name="مربع نص 21"/>
            <p:cNvSpPr txBox="1"/>
            <p:nvPr/>
          </p:nvSpPr>
          <p:spPr>
            <a:xfrm>
              <a:off x="6477000" y="4034135"/>
              <a:ext cx="685800" cy="461665"/>
            </a:xfrm>
            <a:prstGeom prst="rect">
              <a:avLst/>
            </a:prstGeom>
            <a:noFill/>
          </p:spPr>
          <p:txBody>
            <a:bodyPr wrap="square" rtlCol="0">
              <a:spAutoFit/>
            </a:bodyPr>
            <a:lstStyle/>
            <a:p>
              <a:r>
                <a:rPr lang="en-US" dirty="0"/>
                <a:t>N</a:t>
              </a:r>
            </a:p>
          </p:txBody>
        </p:sp>
        <p:sp>
          <p:nvSpPr>
            <p:cNvPr id="23" name="مربع نص 22"/>
            <p:cNvSpPr txBox="1"/>
            <p:nvPr/>
          </p:nvSpPr>
          <p:spPr>
            <a:xfrm>
              <a:off x="3352800" y="4036367"/>
              <a:ext cx="685800" cy="461665"/>
            </a:xfrm>
            <a:prstGeom prst="rect">
              <a:avLst/>
            </a:prstGeom>
            <a:noFill/>
          </p:spPr>
          <p:txBody>
            <a:bodyPr wrap="square" rtlCol="0">
              <a:spAutoFit/>
            </a:bodyPr>
            <a:lstStyle/>
            <a:p>
              <a:r>
                <a:rPr lang="en-US" dirty="0"/>
                <a:t>1</a:t>
              </a:r>
            </a:p>
          </p:txBody>
        </p:sp>
      </p:grpSp>
    </p:spTree>
    <p:extLst>
      <p:ext uri="{BB962C8B-B14F-4D97-AF65-F5344CB8AC3E}">
        <p14:creationId xmlns:p14="http://schemas.microsoft.com/office/powerpoint/2010/main" val="1408141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24"/>
                                        </p:tgtEl>
                                        <p:attrNameLst>
                                          <p:attrName>style.visibility</p:attrName>
                                        </p:attrNameLst>
                                      </p:cBhvr>
                                      <p:to>
                                        <p:strVal val="visible"/>
                                      </p:to>
                                    </p:set>
                                    <p:anim calcmode="lin" valueType="num">
                                      <p:cBhvr>
                                        <p:cTn id="12" dur="1000" fill="hold"/>
                                        <p:tgtEl>
                                          <p:spTgt spid="24"/>
                                        </p:tgtEl>
                                        <p:attrNameLst>
                                          <p:attrName>ppt_w</p:attrName>
                                        </p:attrNameLst>
                                      </p:cBhvr>
                                      <p:tavLst>
                                        <p:tav tm="0">
                                          <p:val>
                                            <p:fltVal val="0"/>
                                          </p:val>
                                        </p:tav>
                                        <p:tav tm="100000">
                                          <p:val>
                                            <p:strVal val="#ppt_w"/>
                                          </p:val>
                                        </p:tav>
                                      </p:tavLst>
                                    </p:anim>
                                    <p:anim calcmode="lin" valueType="num">
                                      <p:cBhvr>
                                        <p:cTn id="13" dur="1000" fill="hold"/>
                                        <p:tgtEl>
                                          <p:spTgt spid="24"/>
                                        </p:tgtEl>
                                        <p:attrNameLst>
                                          <p:attrName>ppt_h</p:attrName>
                                        </p:attrNameLst>
                                      </p:cBhvr>
                                      <p:tavLst>
                                        <p:tav tm="0">
                                          <p:val>
                                            <p:fltVal val="0"/>
                                          </p:val>
                                        </p:tav>
                                        <p:tav tm="100000">
                                          <p:val>
                                            <p:strVal val="#ppt_h"/>
                                          </p:val>
                                        </p:tav>
                                      </p:tavLst>
                                    </p:anim>
                                    <p:anim calcmode="lin" valueType="num">
                                      <p:cBhvr>
                                        <p:cTn id="14" dur="1000" fill="hold"/>
                                        <p:tgtEl>
                                          <p:spTgt spid="24"/>
                                        </p:tgtEl>
                                        <p:attrNameLst>
                                          <p:attrName>style.rotation</p:attrName>
                                        </p:attrNameLst>
                                      </p:cBhvr>
                                      <p:tavLst>
                                        <p:tav tm="0">
                                          <p:val>
                                            <p:fltVal val="90"/>
                                          </p:val>
                                        </p:tav>
                                        <p:tav tm="100000">
                                          <p:val>
                                            <p:fltVal val="0"/>
                                          </p:val>
                                        </p:tav>
                                      </p:tavLst>
                                    </p:anim>
                                    <p:animEffect transition="in" filter="fade">
                                      <p:cBhvr>
                                        <p:cTn id="15" dur="1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143000" y="762000"/>
            <a:ext cx="7747000" cy="3539430"/>
          </a:xfrm>
          <a:prstGeom prst="rect">
            <a:avLst/>
          </a:prstGeom>
          <a:noFill/>
        </p:spPr>
        <p:txBody>
          <a:bodyPr wrap="square" rtlCol="0">
            <a:spAutoFit/>
          </a:bodyPr>
          <a:lstStyle/>
          <a:p>
            <a:pPr marL="457200" lvl="0" indent="-457200" algn="just">
              <a:buFont typeface="Wingdings" panose="05000000000000000000" pitchFamily="2" charset="2"/>
              <a:buChar char="§"/>
            </a:pPr>
            <a:r>
              <a:rPr lang="en-US" sz="2800" b="1" dirty="0">
                <a:solidFill>
                  <a:srgbClr val="40D20C"/>
                </a:solidFill>
              </a:rPr>
              <a:t>Many-to-one</a:t>
            </a:r>
            <a:r>
              <a:rPr lang="en-US" sz="2800" dirty="0">
                <a:solidFill>
                  <a:srgbClr val="40D20C"/>
                </a:solidFill>
              </a:rPr>
              <a:t> − </a:t>
            </a:r>
            <a:r>
              <a:rPr lang="en-US" sz="2800" dirty="0"/>
              <a:t>When more than one instance of entity is associated with the relationship, it is marked as 'N:1'. </a:t>
            </a:r>
          </a:p>
          <a:p>
            <a:pPr marL="457200" lvl="0" indent="-457200" algn="just">
              <a:buFont typeface="Wingdings" panose="05000000000000000000" pitchFamily="2" charset="2"/>
              <a:buChar char="§"/>
            </a:pPr>
            <a:r>
              <a:rPr lang="en-US" sz="2800" dirty="0"/>
              <a:t>The following image reflects that more than one instance of an entity on the left and only one instance of an entity on the right can be associated with the relationship. It depicts many-to-one relationship.</a:t>
            </a:r>
          </a:p>
        </p:txBody>
      </p:sp>
      <p:grpSp>
        <p:nvGrpSpPr>
          <p:cNvPr id="24" name="مجموعة 23"/>
          <p:cNvGrpSpPr/>
          <p:nvPr/>
        </p:nvGrpSpPr>
        <p:grpSpPr>
          <a:xfrm>
            <a:off x="2025502" y="4419600"/>
            <a:ext cx="6889898" cy="1828800"/>
            <a:chOff x="1676400" y="3581400"/>
            <a:chExt cx="6889898" cy="1828800"/>
          </a:xfrm>
        </p:grpSpPr>
        <p:grpSp>
          <p:nvGrpSpPr>
            <p:cNvPr id="13" name="مجموعة 12"/>
            <p:cNvGrpSpPr/>
            <p:nvPr/>
          </p:nvGrpSpPr>
          <p:grpSpPr>
            <a:xfrm>
              <a:off x="1676400" y="3581400"/>
              <a:ext cx="6889898" cy="1828800"/>
              <a:chOff x="1676400" y="3581400"/>
              <a:chExt cx="6889898" cy="1828800"/>
            </a:xfrm>
          </p:grpSpPr>
          <p:cxnSp>
            <p:nvCxnSpPr>
              <p:cNvPr id="10" name="رابط مستقيم 9"/>
              <p:cNvCxnSpPr>
                <a:stCxn id="6" idx="1"/>
              </p:cNvCxnSpPr>
              <p:nvPr/>
            </p:nvCxnSpPr>
            <p:spPr bwMode="auto">
              <a:xfrm flipH="1">
                <a:off x="2971800" y="4495800"/>
                <a:ext cx="1066800" cy="2232"/>
              </a:xfrm>
              <a:prstGeom prst="line">
                <a:avLst/>
              </a:prstGeom>
              <a:solidFill>
                <a:schemeClr val="accent1"/>
              </a:solidFill>
              <a:ln w="5715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 name="مستطيل 4"/>
              <p:cNvSpPr/>
              <p:nvPr/>
            </p:nvSpPr>
            <p:spPr bwMode="auto">
              <a:xfrm>
                <a:off x="7270898" y="4267200"/>
                <a:ext cx="1295400" cy="457200"/>
              </a:xfrm>
              <a:prstGeom prst="rect">
                <a:avLst/>
              </a:prstGeom>
              <a:ln>
                <a:headEnd type="none" w="sm" len="sm"/>
                <a:tailEnd type="none" w="sm" len="sm"/>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bg2"/>
                    </a:solidFill>
                    <a:effectLst/>
                    <a:latin typeface="Times New Roman" pitchFamily="18" charset="0"/>
                  </a:rPr>
                  <a:t>Entity</a:t>
                </a:r>
              </a:p>
            </p:txBody>
          </p:sp>
          <p:grpSp>
            <p:nvGrpSpPr>
              <p:cNvPr id="8" name="مجموعة 7"/>
              <p:cNvGrpSpPr/>
              <p:nvPr/>
            </p:nvGrpSpPr>
            <p:grpSpPr>
              <a:xfrm>
                <a:off x="4038600" y="3581400"/>
                <a:ext cx="2362200" cy="1828800"/>
                <a:chOff x="4038600" y="3581400"/>
                <a:chExt cx="2362200" cy="1828800"/>
              </a:xfrm>
            </p:grpSpPr>
            <p:sp>
              <p:nvSpPr>
                <p:cNvPr id="6" name="معين 5"/>
                <p:cNvSpPr/>
                <p:nvPr/>
              </p:nvSpPr>
              <p:spPr bwMode="auto">
                <a:xfrm>
                  <a:off x="4038600" y="3581400"/>
                  <a:ext cx="2133600" cy="1828800"/>
                </a:xfrm>
                <a:prstGeom prst="diamond">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path path="circle">
                    <a:fillToRect l="50000" t="50000" r="50000" b="50000"/>
                  </a:path>
                  <a:tileRect/>
                </a:gradFill>
                <a:ln>
                  <a:solidFill>
                    <a:schemeClr val="bg2"/>
                  </a:solidFill>
                  <a:headEnd type="none" w="sm" len="sm"/>
                  <a:tailEnd type="none" w="sm" len="sm"/>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sz="1600" b="1" dirty="0">
                    <a:solidFill>
                      <a:schemeClr val="tx1"/>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p:txBody>
            </p:sp>
            <p:sp>
              <p:nvSpPr>
                <p:cNvPr id="7" name="مربع نص 6"/>
                <p:cNvSpPr txBox="1"/>
                <p:nvPr/>
              </p:nvSpPr>
              <p:spPr>
                <a:xfrm>
                  <a:off x="4267200" y="4267200"/>
                  <a:ext cx="2133600" cy="461665"/>
                </a:xfrm>
                <a:prstGeom prst="rect">
                  <a:avLst/>
                </a:prstGeom>
                <a:noFill/>
              </p:spPr>
              <p:txBody>
                <a:bodyPr wrap="square" rtlCol="0">
                  <a:spAutoFit/>
                </a:bodyPr>
                <a:lstStyle/>
                <a:p>
                  <a:r>
                    <a:rPr lang="en-US" dirty="0"/>
                    <a:t>Relationship</a:t>
                  </a:r>
                </a:p>
              </p:txBody>
            </p:sp>
          </p:grpSp>
          <p:cxnSp>
            <p:nvCxnSpPr>
              <p:cNvPr id="12" name="رابط مستقيم 11"/>
              <p:cNvCxnSpPr/>
              <p:nvPr/>
            </p:nvCxnSpPr>
            <p:spPr bwMode="auto">
              <a:xfrm>
                <a:off x="6172200" y="4495800"/>
                <a:ext cx="1098698" cy="0"/>
              </a:xfrm>
              <a:prstGeom prst="line">
                <a:avLst/>
              </a:prstGeom>
              <a:solidFill>
                <a:schemeClr val="accent1"/>
              </a:solidFill>
              <a:ln w="5715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مستطيل 3"/>
              <p:cNvSpPr/>
              <p:nvPr/>
            </p:nvSpPr>
            <p:spPr bwMode="auto">
              <a:xfrm>
                <a:off x="1676400" y="4267200"/>
                <a:ext cx="1295400" cy="457200"/>
              </a:xfrm>
              <a:prstGeom prst="rect">
                <a:avLst/>
              </a:prstGeom>
              <a:ln>
                <a:headEnd type="none" w="sm" len="sm"/>
                <a:tailEnd type="none" w="sm" len="sm"/>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bg2"/>
                    </a:solidFill>
                    <a:effectLst/>
                    <a:latin typeface="Times New Roman" pitchFamily="18" charset="0"/>
                  </a:rPr>
                  <a:t>Entity</a:t>
                </a:r>
              </a:p>
            </p:txBody>
          </p:sp>
        </p:grpSp>
        <p:sp>
          <p:nvSpPr>
            <p:cNvPr id="22" name="مربع نص 21"/>
            <p:cNvSpPr txBox="1"/>
            <p:nvPr/>
          </p:nvSpPr>
          <p:spPr>
            <a:xfrm>
              <a:off x="6477000" y="4034135"/>
              <a:ext cx="685800" cy="461665"/>
            </a:xfrm>
            <a:prstGeom prst="rect">
              <a:avLst/>
            </a:prstGeom>
            <a:noFill/>
          </p:spPr>
          <p:txBody>
            <a:bodyPr wrap="square" rtlCol="0">
              <a:spAutoFit/>
            </a:bodyPr>
            <a:lstStyle/>
            <a:p>
              <a:r>
                <a:rPr lang="en-US" dirty="0"/>
                <a:t>1</a:t>
              </a:r>
            </a:p>
          </p:txBody>
        </p:sp>
        <p:sp>
          <p:nvSpPr>
            <p:cNvPr id="23" name="مربع نص 22"/>
            <p:cNvSpPr txBox="1"/>
            <p:nvPr/>
          </p:nvSpPr>
          <p:spPr>
            <a:xfrm>
              <a:off x="3352800" y="4036367"/>
              <a:ext cx="685800" cy="461665"/>
            </a:xfrm>
            <a:prstGeom prst="rect">
              <a:avLst/>
            </a:prstGeom>
            <a:noFill/>
          </p:spPr>
          <p:txBody>
            <a:bodyPr wrap="square" rtlCol="0">
              <a:spAutoFit/>
            </a:bodyPr>
            <a:lstStyle/>
            <a:p>
              <a:r>
                <a:rPr lang="en-US" dirty="0"/>
                <a:t>N</a:t>
              </a:r>
            </a:p>
          </p:txBody>
        </p:sp>
      </p:grpSp>
    </p:spTree>
    <p:extLst>
      <p:ext uri="{BB962C8B-B14F-4D97-AF65-F5344CB8AC3E}">
        <p14:creationId xmlns:p14="http://schemas.microsoft.com/office/powerpoint/2010/main" val="1078085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4"/>
                                        </p:tgtEl>
                                        <p:attrNameLst>
                                          <p:attrName>style.visibility</p:attrName>
                                        </p:attrNameLst>
                                      </p:cBhvr>
                                      <p:to>
                                        <p:strVal val="visible"/>
                                      </p:to>
                                    </p:set>
                                    <p:anim calcmode="lin" valueType="num">
                                      <p:cBhvr additive="base">
                                        <p:cTn id="12" dur="500" fill="hold"/>
                                        <p:tgtEl>
                                          <p:spTgt spid="24"/>
                                        </p:tgtEl>
                                        <p:attrNameLst>
                                          <p:attrName>ppt_x</p:attrName>
                                        </p:attrNameLst>
                                      </p:cBhvr>
                                      <p:tavLst>
                                        <p:tav tm="0">
                                          <p:val>
                                            <p:strVal val="#ppt_x"/>
                                          </p:val>
                                        </p:tav>
                                        <p:tav tm="100000">
                                          <p:val>
                                            <p:strVal val="#ppt_x"/>
                                          </p:val>
                                        </p:tav>
                                      </p:tavLst>
                                    </p:anim>
                                    <p:anim calcmode="lin" valueType="num">
                                      <p:cBhvr additive="base">
                                        <p:cTn id="13"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143000" y="762000"/>
            <a:ext cx="7747000" cy="2246769"/>
          </a:xfrm>
          <a:prstGeom prst="rect">
            <a:avLst/>
          </a:prstGeom>
          <a:noFill/>
        </p:spPr>
        <p:txBody>
          <a:bodyPr wrap="square" rtlCol="0">
            <a:spAutoFit/>
          </a:bodyPr>
          <a:lstStyle/>
          <a:p>
            <a:pPr marL="457200" lvl="0" indent="-457200" algn="just">
              <a:buFont typeface="Wingdings" panose="05000000000000000000" pitchFamily="2" charset="2"/>
              <a:buChar char="§"/>
            </a:pPr>
            <a:r>
              <a:rPr lang="en-US" sz="2800" b="1" dirty="0">
                <a:solidFill>
                  <a:srgbClr val="40D20C"/>
                </a:solidFill>
              </a:rPr>
              <a:t>Many-to-many</a:t>
            </a:r>
            <a:r>
              <a:rPr lang="en-US" sz="2800" dirty="0">
                <a:solidFill>
                  <a:srgbClr val="40D20C"/>
                </a:solidFill>
              </a:rPr>
              <a:t> − </a:t>
            </a:r>
            <a:r>
              <a:rPr lang="en-US" sz="2800" dirty="0"/>
              <a:t>The following image reflects that more than one instance of an entity on the left and more than one instance of an entity on the right can be associated with the relationship. It depicts many-to-many relationship.</a:t>
            </a:r>
          </a:p>
        </p:txBody>
      </p:sp>
      <p:grpSp>
        <p:nvGrpSpPr>
          <p:cNvPr id="24" name="مجموعة 23"/>
          <p:cNvGrpSpPr/>
          <p:nvPr/>
        </p:nvGrpSpPr>
        <p:grpSpPr>
          <a:xfrm>
            <a:off x="1752600" y="3505200"/>
            <a:ext cx="6889898" cy="1828800"/>
            <a:chOff x="1676400" y="3581400"/>
            <a:chExt cx="6889898" cy="1828800"/>
          </a:xfrm>
        </p:grpSpPr>
        <p:grpSp>
          <p:nvGrpSpPr>
            <p:cNvPr id="13" name="مجموعة 12"/>
            <p:cNvGrpSpPr/>
            <p:nvPr/>
          </p:nvGrpSpPr>
          <p:grpSpPr>
            <a:xfrm>
              <a:off x="1676400" y="3581400"/>
              <a:ext cx="6889898" cy="1828800"/>
              <a:chOff x="1676400" y="3581400"/>
              <a:chExt cx="6889898" cy="1828800"/>
            </a:xfrm>
          </p:grpSpPr>
          <p:cxnSp>
            <p:nvCxnSpPr>
              <p:cNvPr id="10" name="رابط مستقيم 9"/>
              <p:cNvCxnSpPr>
                <a:stCxn id="6" idx="1"/>
              </p:cNvCxnSpPr>
              <p:nvPr/>
            </p:nvCxnSpPr>
            <p:spPr bwMode="auto">
              <a:xfrm flipH="1">
                <a:off x="2971800" y="4495800"/>
                <a:ext cx="1066800" cy="2232"/>
              </a:xfrm>
              <a:prstGeom prst="line">
                <a:avLst/>
              </a:prstGeom>
              <a:solidFill>
                <a:schemeClr val="accent1"/>
              </a:solidFill>
              <a:ln w="5715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 name="مستطيل 4"/>
              <p:cNvSpPr/>
              <p:nvPr/>
            </p:nvSpPr>
            <p:spPr bwMode="auto">
              <a:xfrm>
                <a:off x="7270898" y="4267200"/>
                <a:ext cx="1295400" cy="457200"/>
              </a:xfrm>
              <a:prstGeom prst="rect">
                <a:avLst/>
              </a:prstGeom>
              <a:ln>
                <a:headEnd type="none" w="sm" len="sm"/>
                <a:tailEnd type="none" w="sm" len="sm"/>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bg2"/>
                    </a:solidFill>
                    <a:effectLst/>
                    <a:latin typeface="Times New Roman" pitchFamily="18" charset="0"/>
                  </a:rPr>
                  <a:t>Entity</a:t>
                </a:r>
              </a:p>
            </p:txBody>
          </p:sp>
          <p:grpSp>
            <p:nvGrpSpPr>
              <p:cNvPr id="8" name="مجموعة 7"/>
              <p:cNvGrpSpPr/>
              <p:nvPr/>
            </p:nvGrpSpPr>
            <p:grpSpPr>
              <a:xfrm>
                <a:off x="4038600" y="3581400"/>
                <a:ext cx="2362200" cy="1828800"/>
                <a:chOff x="4038600" y="3581400"/>
                <a:chExt cx="2362200" cy="1828800"/>
              </a:xfrm>
            </p:grpSpPr>
            <p:sp>
              <p:nvSpPr>
                <p:cNvPr id="6" name="معين 5"/>
                <p:cNvSpPr/>
                <p:nvPr/>
              </p:nvSpPr>
              <p:spPr bwMode="auto">
                <a:xfrm>
                  <a:off x="4038600" y="3581400"/>
                  <a:ext cx="2133600" cy="1828800"/>
                </a:xfrm>
                <a:prstGeom prst="diamond">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path path="circle">
                    <a:fillToRect l="50000" t="50000" r="50000" b="50000"/>
                  </a:path>
                  <a:tileRect/>
                </a:gradFill>
                <a:ln>
                  <a:solidFill>
                    <a:schemeClr val="bg2"/>
                  </a:solidFill>
                  <a:headEnd type="none" w="sm" len="sm"/>
                  <a:tailEnd type="none" w="sm" len="sm"/>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sz="1600" b="1" dirty="0">
                    <a:solidFill>
                      <a:schemeClr val="tx1"/>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p:txBody>
            </p:sp>
            <p:sp>
              <p:nvSpPr>
                <p:cNvPr id="7" name="مربع نص 6"/>
                <p:cNvSpPr txBox="1"/>
                <p:nvPr/>
              </p:nvSpPr>
              <p:spPr>
                <a:xfrm>
                  <a:off x="4267200" y="4267200"/>
                  <a:ext cx="2133600" cy="461665"/>
                </a:xfrm>
                <a:prstGeom prst="rect">
                  <a:avLst/>
                </a:prstGeom>
                <a:noFill/>
              </p:spPr>
              <p:txBody>
                <a:bodyPr wrap="square" rtlCol="0">
                  <a:spAutoFit/>
                </a:bodyPr>
                <a:lstStyle/>
                <a:p>
                  <a:r>
                    <a:rPr lang="en-US" dirty="0"/>
                    <a:t>Relationship</a:t>
                  </a:r>
                </a:p>
              </p:txBody>
            </p:sp>
          </p:grpSp>
          <p:cxnSp>
            <p:nvCxnSpPr>
              <p:cNvPr id="12" name="رابط مستقيم 11"/>
              <p:cNvCxnSpPr/>
              <p:nvPr/>
            </p:nvCxnSpPr>
            <p:spPr bwMode="auto">
              <a:xfrm>
                <a:off x="6172200" y="4495800"/>
                <a:ext cx="1098698" cy="0"/>
              </a:xfrm>
              <a:prstGeom prst="line">
                <a:avLst/>
              </a:prstGeom>
              <a:solidFill>
                <a:schemeClr val="accent1"/>
              </a:solidFill>
              <a:ln w="5715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مستطيل 3"/>
              <p:cNvSpPr/>
              <p:nvPr/>
            </p:nvSpPr>
            <p:spPr bwMode="auto">
              <a:xfrm>
                <a:off x="1676400" y="4267200"/>
                <a:ext cx="1295400" cy="457200"/>
              </a:xfrm>
              <a:prstGeom prst="rect">
                <a:avLst/>
              </a:prstGeom>
              <a:ln>
                <a:headEnd type="none" w="sm" len="sm"/>
                <a:tailEnd type="none" w="sm" len="sm"/>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bg2"/>
                    </a:solidFill>
                    <a:effectLst/>
                    <a:latin typeface="Times New Roman" pitchFamily="18" charset="0"/>
                  </a:rPr>
                  <a:t>Entity</a:t>
                </a:r>
              </a:p>
            </p:txBody>
          </p:sp>
        </p:grpSp>
        <p:sp>
          <p:nvSpPr>
            <p:cNvPr id="22" name="مربع نص 21"/>
            <p:cNvSpPr txBox="1"/>
            <p:nvPr/>
          </p:nvSpPr>
          <p:spPr>
            <a:xfrm>
              <a:off x="6477000" y="4034135"/>
              <a:ext cx="685800" cy="461665"/>
            </a:xfrm>
            <a:prstGeom prst="rect">
              <a:avLst/>
            </a:prstGeom>
            <a:noFill/>
          </p:spPr>
          <p:txBody>
            <a:bodyPr wrap="square" rtlCol="0">
              <a:spAutoFit/>
            </a:bodyPr>
            <a:lstStyle/>
            <a:p>
              <a:r>
                <a:rPr lang="en-US" dirty="0"/>
                <a:t>N</a:t>
              </a:r>
            </a:p>
          </p:txBody>
        </p:sp>
        <p:sp>
          <p:nvSpPr>
            <p:cNvPr id="23" name="مربع نص 22"/>
            <p:cNvSpPr txBox="1"/>
            <p:nvPr/>
          </p:nvSpPr>
          <p:spPr>
            <a:xfrm>
              <a:off x="3352800" y="4036367"/>
              <a:ext cx="685800" cy="461665"/>
            </a:xfrm>
            <a:prstGeom prst="rect">
              <a:avLst/>
            </a:prstGeom>
            <a:noFill/>
          </p:spPr>
          <p:txBody>
            <a:bodyPr wrap="square" rtlCol="0">
              <a:spAutoFit/>
            </a:bodyPr>
            <a:lstStyle/>
            <a:p>
              <a:r>
                <a:rPr lang="en-US" dirty="0"/>
                <a:t>N</a:t>
              </a:r>
            </a:p>
          </p:txBody>
        </p:sp>
      </p:grpSp>
    </p:spTree>
    <p:extLst>
      <p:ext uri="{BB962C8B-B14F-4D97-AF65-F5344CB8AC3E}">
        <p14:creationId xmlns:p14="http://schemas.microsoft.com/office/powerpoint/2010/main" val="1269104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24"/>
                                        </p:tgtEl>
                                        <p:attrNameLst>
                                          <p:attrName>style.visibility</p:attrName>
                                        </p:attrNameLst>
                                      </p:cBhvr>
                                      <p:to>
                                        <p:strVal val="visible"/>
                                      </p:to>
                                    </p:set>
                                    <p:anim calcmode="lin" valueType="num">
                                      <p:cBhvr additive="base">
                                        <p:cTn id="14" dur="500" fill="hold"/>
                                        <p:tgtEl>
                                          <p:spTgt spid="24"/>
                                        </p:tgtEl>
                                        <p:attrNameLst>
                                          <p:attrName>ppt_x</p:attrName>
                                        </p:attrNameLst>
                                      </p:cBhvr>
                                      <p:tavLst>
                                        <p:tav tm="0">
                                          <p:val>
                                            <p:strVal val="#ppt_x"/>
                                          </p:val>
                                        </p:tav>
                                        <p:tav tm="100000">
                                          <p:val>
                                            <p:strVal val="#ppt_x"/>
                                          </p:val>
                                        </p:tav>
                                      </p:tavLst>
                                    </p:anim>
                                    <p:anim calcmode="lin" valueType="num">
                                      <p:cBhvr additive="base">
                                        <p:cTn id="15"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8" name="مجموعة 47"/>
          <p:cNvGrpSpPr/>
          <p:nvPr/>
        </p:nvGrpSpPr>
        <p:grpSpPr>
          <a:xfrm>
            <a:off x="76200" y="2209800"/>
            <a:ext cx="9029700" cy="3038475"/>
            <a:chOff x="76200" y="2324100"/>
            <a:chExt cx="9029700" cy="3038475"/>
          </a:xfrm>
        </p:grpSpPr>
        <p:sp>
          <p:nvSpPr>
            <p:cNvPr id="26" name="شكل بيضاوي 25"/>
            <p:cNvSpPr/>
            <p:nvPr/>
          </p:nvSpPr>
          <p:spPr bwMode="auto">
            <a:xfrm>
              <a:off x="76200" y="3185364"/>
              <a:ext cx="1752600" cy="609600"/>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u="sng" dirty="0">
                  <a:solidFill>
                    <a:schemeClr val="bg2"/>
                  </a:solidFill>
                </a:rPr>
                <a:t>Customer-id</a:t>
              </a:r>
              <a:endParaRPr kumimoji="0" lang="en-US" sz="2400" b="1" i="0" u="sng" strike="noStrike" cap="none" normalizeH="0" baseline="0" dirty="0">
                <a:ln>
                  <a:noFill/>
                </a:ln>
                <a:solidFill>
                  <a:schemeClr val="bg2"/>
                </a:solidFill>
                <a:effectLst/>
              </a:endParaRPr>
            </a:p>
          </p:txBody>
        </p:sp>
        <p:sp>
          <p:nvSpPr>
            <p:cNvPr id="27" name="شكل بيضاوي 26"/>
            <p:cNvSpPr/>
            <p:nvPr/>
          </p:nvSpPr>
          <p:spPr bwMode="auto">
            <a:xfrm>
              <a:off x="76200" y="2362200"/>
              <a:ext cx="2133600" cy="609600"/>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a:solidFill>
                    <a:schemeClr val="bg2"/>
                  </a:solidFill>
                </a:rPr>
                <a:t>Customer-name</a:t>
              </a:r>
              <a:endParaRPr kumimoji="0" lang="en-US" sz="2400" b="1" i="0" strike="noStrike" cap="none" normalizeH="0" baseline="0" dirty="0">
                <a:ln>
                  <a:noFill/>
                </a:ln>
                <a:solidFill>
                  <a:schemeClr val="bg2"/>
                </a:solidFill>
                <a:effectLst/>
                <a:latin typeface="Times New Roman" pitchFamily="18" charset="0"/>
              </a:endParaRPr>
            </a:p>
          </p:txBody>
        </p:sp>
        <p:grpSp>
          <p:nvGrpSpPr>
            <p:cNvPr id="47" name="مجموعة 46"/>
            <p:cNvGrpSpPr/>
            <p:nvPr/>
          </p:nvGrpSpPr>
          <p:grpSpPr>
            <a:xfrm>
              <a:off x="1447800" y="2324100"/>
              <a:ext cx="7658100" cy="3038475"/>
              <a:chOff x="1447800" y="2324100"/>
              <a:chExt cx="7658100" cy="3038475"/>
            </a:xfrm>
          </p:grpSpPr>
          <p:grpSp>
            <p:nvGrpSpPr>
              <p:cNvPr id="5" name="مجموعة 4"/>
              <p:cNvGrpSpPr/>
              <p:nvPr/>
            </p:nvGrpSpPr>
            <p:grpSpPr>
              <a:xfrm>
                <a:off x="1447800" y="3533775"/>
                <a:ext cx="7042298" cy="1828800"/>
                <a:chOff x="1524000" y="3581400"/>
                <a:chExt cx="7042298" cy="1828800"/>
              </a:xfrm>
            </p:grpSpPr>
            <p:cxnSp>
              <p:nvCxnSpPr>
                <p:cNvPr id="8" name="رابط مستقيم 7"/>
                <p:cNvCxnSpPr>
                  <a:stCxn id="13" idx="1"/>
                </p:cNvCxnSpPr>
                <p:nvPr/>
              </p:nvCxnSpPr>
              <p:spPr bwMode="auto">
                <a:xfrm flipH="1">
                  <a:off x="2971800" y="4495800"/>
                  <a:ext cx="1066800" cy="2232"/>
                </a:xfrm>
                <a:prstGeom prst="line">
                  <a:avLst/>
                </a:prstGeom>
                <a:solidFill>
                  <a:schemeClr val="accent1"/>
                </a:solidFill>
                <a:ln w="5715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مستطيل 8"/>
                <p:cNvSpPr/>
                <p:nvPr/>
              </p:nvSpPr>
              <p:spPr bwMode="auto">
                <a:xfrm>
                  <a:off x="7270898" y="4267200"/>
                  <a:ext cx="1295400" cy="457200"/>
                </a:xfrm>
                <a:prstGeom prst="rect">
                  <a:avLst/>
                </a:prstGeom>
                <a:ln>
                  <a:headEnd type="none" w="sm" len="sm"/>
                  <a:tailEnd type="none" w="sm" len="sm"/>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bg2"/>
                      </a:solidFill>
                      <a:effectLst/>
                      <a:latin typeface="Times New Roman" pitchFamily="18" charset="0"/>
                    </a:rPr>
                    <a:t>loan</a:t>
                  </a:r>
                </a:p>
              </p:txBody>
            </p:sp>
            <p:grpSp>
              <p:nvGrpSpPr>
                <p:cNvPr id="10" name="مجموعة 9"/>
                <p:cNvGrpSpPr/>
                <p:nvPr/>
              </p:nvGrpSpPr>
              <p:grpSpPr>
                <a:xfrm>
                  <a:off x="4038600" y="3581400"/>
                  <a:ext cx="2590800" cy="1828800"/>
                  <a:chOff x="4038600" y="3581400"/>
                  <a:chExt cx="2590800" cy="1828800"/>
                </a:xfrm>
              </p:grpSpPr>
              <p:sp>
                <p:nvSpPr>
                  <p:cNvPr id="13" name="معين 12"/>
                  <p:cNvSpPr/>
                  <p:nvPr/>
                </p:nvSpPr>
                <p:spPr bwMode="auto">
                  <a:xfrm>
                    <a:off x="4038600" y="3581400"/>
                    <a:ext cx="2133600" cy="1828800"/>
                  </a:xfrm>
                  <a:prstGeom prst="diamond">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path path="circle">
                      <a:fillToRect l="50000" t="50000" r="50000" b="50000"/>
                    </a:path>
                    <a:tileRect/>
                  </a:gradFill>
                  <a:ln>
                    <a:solidFill>
                      <a:schemeClr val="bg2"/>
                    </a:solidFill>
                    <a:headEnd type="none" w="sm" len="sm"/>
                    <a:tailEnd type="none" w="sm" len="sm"/>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sz="1600" b="1" dirty="0">
                      <a:solidFill>
                        <a:schemeClr val="tx1"/>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p:txBody>
              </p:sp>
              <p:sp>
                <p:nvSpPr>
                  <p:cNvPr id="14" name="مربع نص 13"/>
                  <p:cNvSpPr txBox="1"/>
                  <p:nvPr/>
                </p:nvSpPr>
                <p:spPr>
                  <a:xfrm>
                    <a:off x="4495800" y="4267200"/>
                    <a:ext cx="2133600" cy="461665"/>
                  </a:xfrm>
                  <a:prstGeom prst="rect">
                    <a:avLst/>
                  </a:prstGeom>
                  <a:noFill/>
                </p:spPr>
                <p:txBody>
                  <a:bodyPr wrap="square" rtlCol="0">
                    <a:spAutoFit/>
                  </a:bodyPr>
                  <a:lstStyle/>
                  <a:p>
                    <a:r>
                      <a:rPr lang="en-US" dirty="0"/>
                      <a:t>borrower</a:t>
                    </a:r>
                  </a:p>
                </p:txBody>
              </p:sp>
            </p:grpSp>
            <p:cxnSp>
              <p:nvCxnSpPr>
                <p:cNvPr id="11" name="رابط مستقيم 10"/>
                <p:cNvCxnSpPr/>
                <p:nvPr/>
              </p:nvCxnSpPr>
              <p:spPr bwMode="auto">
                <a:xfrm>
                  <a:off x="6172200" y="4495800"/>
                  <a:ext cx="1098698" cy="0"/>
                </a:xfrm>
                <a:prstGeom prst="line">
                  <a:avLst/>
                </a:prstGeom>
                <a:solidFill>
                  <a:schemeClr val="accent1"/>
                </a:solidFill>
                <a:ln w="5715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مستطيل 11"/>
                <p:cNvSpPr/>
                <p:nvPr/>
              </p:nvSpPr>
              <p:spPr bwMode="auto">
                <a:xfrm>
                  <a:off x="1524000" y="4267200"/>
                  <a:ext cx="1447800" cy="457200"/>
                </a:xfrm>
                <a:prstGeom prst="rect">
                  <a:avLst/>
                </a:prstGeom>
                <a:ln>
                  <a:headEnd type="none" w="sm" len="sm"/>
                  <a:tailEnd type="none" w="sm" len="sm"/>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bg2"/>
                      </a:solidFill>
                      <a:effectLst/>
                      <a:latin typeface="Times New Roman" pitchFamily="18" charset="0"/>
                    </a:rPr>
                    <a:t>customer</a:t>
                  </a:r>
                </a:p>
              </p:txBody>
            </p:sp>
          </p:grpSp>
          <p:sp>
            <p:nvSpPr>
              <p:cNvPr id="23" name="شكل بيضاوي 22"/>
              <p:cNvSpPr/>
              <p:nvPr/>
            </p:nvSpPr>
            <p:spPr bwMode="auto">
              <a:xfrm>
                <a:off x="7581900" y="2362200"/>
                <a:ext cx="1524000" cy="609600"/>
              </a:xfrm>
              <a:prstGeom prst="ellipse">
                <a:avLst/>
              </a:prstGeom>
              <a:gradFill flip="none" rotWithShape="1">
                <a:gsLst>
                  <a:gs pos="0">
                    <a:srgbClr val="EA2EB4">
                      <a:tint val="66000"/>
                      <a:satMod val="160000"/>
                    </a:srgbClr>
                  </a:gs>
                  <a:gs pos="50000">
                    <a:srgbClr val="EA2EB4">
                      <a:tint val="44500"/>
                      <a:satMod val="160000"/>
                    </a:srgbClr>
                  </a:gs>
                  <a:gs pos="100000">
                    <a:srgbClr val="EA2EB4">
                      <a:tint val="23500"/>
                      <a:satMod val="160000"/>
                    </a:srgbClr>
                  </a:gs>
                </a:gsLst>
                <a:path path="circle">
                  <a:fillToRect l="50000" t="50000" r="50000" b="50000"/>
                </a:path>
                <a:tileRect/>
              </a:gradFill>
              <a:ln w="12700"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u="none" strike="noStrike" cap="none" normalizeH="0" baseline="0" dirty="0">
                    <a:ln>
                      <a:noFill/>
                    </a:ln>
                    <a:solidFill>
                      <a:schemeClr val="bg2"/>
                    </a:solidFill>
                    <a:effectLst/>
                    <a:latin typeface="Times New Roman" pitchFamily="18" charset="0"/>
                  </a:rPr>
                  <a:t>   amount</a:t>
                </a:r>
                <a:endParaRPr kumimoji="0" lang="en-US" sz="1800" i="0" u="none" strike="noStrike" cap="none" normalizeH="0" baseline="0" dirty="0">
                  <a:ln>
                    <a:noFill/>
                  </a:ln>
                  <a:solidFill>
                    <a:schemeClr val="bg2"/>
                  </a:solidFill>
                  <a:effectLst/>
                  <a:latin typeface="Times New Roman" pitchFamily="18" charset="0"/>
                </a:endParaRPr>
              </a:p>
            </p:txBody>
          </p:sp>
          <p:sp>
            <p:nvSpPr>
              <p:cNvPr id="25" name="شكل بيضاوي 24"/>
              <p:cNvSpPr/>
              <p:nvPr/>
            </p:nvSpPr>
            <p:spPr bwMode="auto">
              <a:xfrm>
                <a:off x="5334000" y="2362200"/>
                <a:ext cx="1981200" cy="609600"/>
              </a:xfrm>
              <a:prstGeom prst="ellipse">
                <a:avLst/>
              </a:prstGeom>
              <a:gradFill flip="none" rotWithShape="1">
                <a:gsLst>
                  <a:gs pos="0">
                    <a:srgbClr val="EA2EB4">
                      <a:tint val="66000"/>
                      <a:satMod val="160000"/>
                    </a:srgbClr>
                  </a:gs>
                  <a:gs pos="50000">
                    <a:srgbClr val="EA2EB4">
                      <a:tint val="44500"/>
                      <a:satMod val="160000"/>
                    </a:srgbClr>
                  </a:gs>
                  <a:gs pos="100000">
                    <a:srgbClr val="EA2EB4">
                      <a:tint val="23500"/>
                      <a:satMod val="160000"/>
                    </a:srgbClr>
                  </a:gs>
                </a:gsLst>
                <a:path path="circle">
                  <a:fillToRect l="50000" t="50000" r="50000" b="50000"/>
                </a:path>
                <a:tileRect/>
              </a:gradFill>
              <a:ln w="12700"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u="sng" strike="noStrike" cap="none" normalizeH="0" baseline="0" dirty="0">
                    <a:ln>
                      <a:noFill/>
                    </a:ln>
                    <a:solidFill>
                      <a:schemeClr val="bg2"/>
                    </a:solidFill>
                    <a:effectLst/>
                    <a:latin typeface="Times New Roman" pitchFamily="18" charset="0"/>
                  </a:rPr>
                  <a:t>loan-numbe</a:t>
                </a:r>
                <a:r>
                  <a:rPr kumimoji="0" lang="en-US" sz="1600" b="1" i="0" u="sng" strike="noStrike" cap="none" normalizeH="0" baseline="0" dirty="0">
                    <a:ln>
                      <a:noFill/>
                    </a:ln>
                    <a:solidFill>
                      <a:schemeClr val="bg2"/>
                    </a:solidFill>
                    <a:effectLst/>
                    <a:latin typeface="Times New Roman" pitchFamily="18" charset="0"/>
                  </a:rPr>
                  <a:t>r</a:t>
                </a:r>
                <a:endParaRPr kumimoji="0" lang="en-US" sz="2400" b="1" i="0" u="sng" strike="noStrike" cap="none" normalizeH="0" baseline="0" dirty="0">
                  <a:ln>
                    <a:noFill/>
                  </a:ln>
                  <a:solidFill>
                    <a:schemeClr val="bg2"/>
                  </a:solidFill>
                  <a:effectLst/>
                  <a:latin typeface="Times New Roman" pitchFamily="18" charset="0"/>
                </a:endParaRPr>
              </a:p>
            </p:txBody>
          </p:sp>
          <p:sp>
            <p:nvSpPr>
              <p:cNvPr id="28" name="شكل بيضاوي 27"/>
              <p:cNvSpPr/>
              <p:nvPr/>
            </p:nvSpPr>
            <p:spPr bwMode="auto">
              <a:xfrm>
                <a:off x="2514600" y="2324100"/>
                <a:ext cx="2133600" cy="609600"/>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a:solidFill>
                      <a:schemeClr val="bg2"/>
                    </a:solidFill>
                  </a:rPr>
                  <a:t>Customer-street</a:t>
                </a:r>
                <a:endParaRPr kumimoji="0" lang="en-US" sz="2400" b="1" i="0" strike="noStrike" cap="none" normalizeH="0" baseline="0" dirty="0">
                  <a:ln>
                    <a:noFill/>
                  </a:ln>
                  <a:solidFill>
                    <a:schemeClr val="bg2"/>
                  </a:solidFill>
                  <a:effectLst/>
                  <a:latin typeface="Times New Roman" pitchFamily="18" charset="0"/>
                </a:endParaRPr>
              </a:p>
            </p:txBody>
          </p:sp>
          <p:sp>
            <p:nvSpPr>
              <p:cNvPr id="29" name="شكل بيضاوي 28"/>
              <p:cNvSpPr/>
              <p:nvPr/>
            </p:nvSpPr>
            <p:spPr bwMode="auto">
              <a:xfrm>
                <a:off x="2667000" y="3130550"/>
                <a:ext cx="1905000" cy="609600"/>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a:solidFill>
                      <a:schemeClr val="bg2"/>
                    </a:solidFill>
                  </a:rPr>
                  <a:t>Customer-city</a:t>
                </a:r>
                <a:endParaRPr kumimoji="0" lang="en-US" sz="2400" b="1" i="0" strike="noStrike" cap="none" normalizeH="0" baseline="0" dirty="0">
                  <a:ln>
                    <a:noFill/>
                  </a:ln>
                  <a:solidFill>
                    <a:schemeClr val="bg2"/>
                  </a:solidFill>
                  <a:effectLst/>
                  <a:latin typeface="Times New Roman" pitchFamily="18" charset="0"/>
                </a:endParaRPr>
              </a:p>
            </p:txBody>
          </p:sp>
          <p:cxnSp>
            <p:nvCxnSpPr>
              <p:cNvPr id="31" name="رابط مستقيم 30"/>
              <p:cNvCxnSpPr/>
              <p:nvPr/>
            </p:nvCxnSpPr>
            <p:spPr bwMode="auto">
              <a:xfrm flipH="1">
                <a:off x="2362201" y="2873466"/>
                <a:ext cx="464858" cy="1375149"/>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رابط مستقيم 32"/>
              <p:cNvCxnSpPr/>
              <p:nvPr/>
            </p:nvCxnSpPr>
            <p:spPr bwMode="auto">
              <a:xfrm>
                <a:off x="1752600" y="2933700"/>
                <a:ext cx="609600" cy="1285875"/>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رابط مستقيم 36"/>
              <p:cNvCxnSpPr/>
              <p:nvPr/>
            </p:nvCxnSpPr>
            <p:spPr bwMode="auto">
              <a:xfrm flipH="1">
                <a:off x="2362201" y="3740150"/>
                <a:ext cx="847724" cy="479425"/>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رابط مستقيم 38"/>
              <p:cNvCxnSpPr>
                <a:stCxn id="26" idx="5"/>
              </p:cNvCxnSpPr>
              <p:nvPr/>
            </p:nvCxnSpPr>
            <p:spPr bwMode="auto">
              <a:xfrm>
                <a:off x="1572138" y="3705690"/>
                <a:ext cx="790062" cy="513885"/>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رابط مستقيم 42"/>
              <p:cNvCxnSpPr>
                <a:endCxn id="9" idx="0"/>
              </p:cNvCxnSpPr>
              <p:nvPr/>
            </p:nvCxnSpPr>
            <p:spPr bwMode="auto">
              <a:xfrm flipH="1">
                <a:off x="7842398" y="2970490"/>
                <a:ext cx="460096" cy="1249085"/>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رابط مستقيم 44"/>
              <p:cNvCxnSpPr>
                <a:endCxn id="9" idx="0"/>
              </p:cNvCxnSpPr>
              <p:nvPr/>
            </p:nvCxnSpPr>
            <p:spPr bwMode="auto">
              <a:xfrm>
                <a:off x="6943725" y="2918102"/>
                <a:ext cx="898673" cy="1301473"/>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sp>
        <p:nvSpPr>
          <p:cNvPr id="2" name="مستطيل 1"/>
          <p:cNvSpPr/>
          <p:nvPr/>
        </p:nvSpPr>
        <p:spPr>
          <a:xfrm>
            <a:off x="495300" y="5562600"/>
            <a:ext cx="8610600" cy="461665"/>
          </a:xfrm>
          <a:prstGeom prst="rect">
            <a:avLst/>
          </a:prstGeom>
        </p:spPr>
        <p:txBody>
          <a:bodyPr wrap="square">
            <a:spAutoFit/>
          </a:bodyPr>
          <a:lstStyle/>
          <a:p>
            <a:r>
              <a:rPr lang="en-US" b="1" dirty="0"/>
              <a:t>Figure 4.1 E-R diagram corresponding to customers and loans</a:t>
            </a:r>
            <a:endParaRPr lang="en-US" dirty="0"/>
          </a:p>
        </p:txBody>
      </p:sp>
    </p:spTree>
    <p:extLst>
      <p:ext uri="{BB962C8B-B14F-4D97-AF65-F5344CB8AC3E}">
        <p14:creationId xmlns:p14="http://schemas.microsoft.com/office/powerpoint/2010/main" val="1606997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wipe(down)">
                                      <p:cBhvr>
                                        <p:cTn id="7" dur="580">
                                          <p:stCondLst>
                                            <p:cond delay="0"/>
                                          </p:stCondLst>
                                        </p:cTn>
                                        <p:tgtEl>
                                          <p:spTgt spid="48"/>
                                        </p:tgtEl>
                                      </p:cBhvr>
                                    </p:animEffect>
                                    <p:anim calcmode="lin" valueType="num">
                                      <p:cBhvr>
                                        <p:cTn id="8" dur="1822" tmFilter="0,0; 0.14,0.36; 0.43,0.73; 0.71,0.91; 1.0,1.0">
                                          <p:stCondLst>
                                            <p:cond delay="0"/>
                                          </p:stCondLst>
                                        </p:cTn>
                                        <p:tgtEl>
                                          <p:spTgt spid="48"/>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8"/>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8"/>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8"/>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8"/>
                                        </p:tgtEl>
                                        <p:attrNameLst>
                                          <p:attrName>ppt_y</p:attrName>
                                        </p:attrNameLst>
                                      </p:cBhvr>
                                      <p:tavLst>
                                        <p:tav tm="0" fmla="#ppt_y-sin(pi*$)/81">
                                          <p:val>
                                            <p:fltVal val="0"/>
                                          </p:val>
                                        </p:tav>
                                        <p:tav tm="100000">
                                          <p:val>
                                            <p:fltVal val="1"/>
                                          </p:val>
                                        </p:tav>
                                      </p:tavLst>
                                    </p:anim>
                                    <p:animScale>
                                      <p:cBhvr>
                                        <p:cTn id="13" dur="26">
                                          <p:stCondLst>
                                            <p:cond delay="650"/>
                                          </p:stCondLst>
                                        </p:cTn>
                                        <p:tgtEl>
                                          <p:spTgt spid="48"/>
                                        </p:tgtEl>
                                      </p:cBhvr>
                                      <p:to x="100000" y="60000"/>
                                    </p:animScale>
                                    <p:animScale>
                                      <p:cBhvr>
                                        <p:cTn id="14" dur="166" decel="50000">
                                          <p:stCondLst>
                                            <p:cond delay="676"/>
                                          </p:stCondLst>
                                        </p:cTn>
                                        <p:tgtEl>
                                          <p:spTgt spid="48"/>
                                        </p:tgtEl>
                                      </p:cBhvr>
                                      <p:to x="100000" y="100000"/>
                                    </p:animScale>
                                    <p:animScale>
                                      <p:cBhvr>
                                        <p:cTn id="15" dur="26">
                                          <p:stCondLst>
                                            <p:cond delay="1312"/>
                                          </p:stCondLst>
                                        </p:cTn>
                                        <p:tgtEl>
                                          <p:spTgt spid="48"/>
                                        </p:tgtEl>
                                      </p:cBhvr>
                                      <p:to x="100000" y="80000"/>
                                    </p:animScale>
                                    <p:animScale>
                                      <p:cBhvr>
                                        <p:cTn id="16" dur="166" decel="50000">
                                          <p:stCondLst>
                                            <p:cond delay="1338"/>
                                          </p:stCondLst>
                                        </p:cTn>
                                        <p:tgtEl>
                                          <p:spTgt spid="48"/>
                                        </p:tgtEl>
                                      </p:cBhvr>
                                      <p:to x="100000" y="100000"/>
                                    </p:animScale>
                                    <p:animScale>
                                      <p:cBhvr>
                                        <p:cTn id="17" dur="26">
                                          <p:stCondLst>
                                            <p:cond delay="1642"/>
                                          </p:stCondLst>
                                        </p:cTn>
                                        <p:tgtEl>
                                          <p:spTgt spid="48"/>
                                        </p:tgtEl>
                                      </p:cBhvr>
                                      <p:to x="100000" y="90000"/>
                                    </p:animScale>
                                    <p:animScale>
                                      <p:cBhvr>
                                        <p:cTn id="18" dur="166" decel="50000">
                                          <p:stCondLst>
                                            <p:cond delay="1668"/>
                                          </p:stCondLst>
                                        </p:cTn>
                                        <p:tgtEl>
                                          <p:spTgt spid="48"/>
                                        </p:tgtEl>
                                      </p:cBhvr>
                                      <p:to x="100000" y="100000"/>
                                    </p:animScale>
                                    <p:animScale>
                                      <p:cBhvr>
                                        <p:cTn id="19" dur="26">
                                          <p:stCondLst>
                                            <p:cond delay="1808"/>
                                          </p:stCondLst>
                                        </p:cTn>
                                        <p:tgtEl>
                                          <p:spTgt spid="48"/>
                                        </p:tgtEl>
                                      </p:cBhvr>
                                      <p:to x="100000" y="95000"/>
                                    </p:animScale>
                                    <p:animScale>
                                      <p:cBhvr>
                                        <p:cTn id="20" dur="166" decel="50000">
                                          <p:stCondLst>
                                            <p:cond delay="1834"/>
                                          </p:stCondLst>
                                        </p:cTn>
                                        <p:tgtEl>
                                          <p:spTgt spid="4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914400" y="1676400"/>
            <a:ext cx="8051800" cy="2369880"/>
          </a:xfrm>
          <a:prstGeom prst="rect">
            <a:avLst/>
          </a:prstGeom>
          <a:noFill/>
          <a:ln w="28575">
            <a:noFill/>
          </a:ln>
        </p:spPr>
        <p:txBody>
          <a:bodyPr wrap="square" rtlCol="0">
            <a:spAutoFit/>
          </a:bodyPr>
          <a:lstStyle/>
          <a:p>
            <a:pPr algn="just"/>
            <a:r>
              <a:rPr lang="en-US" sz="2800" dirty="0"/>
              <a:t>The relationship set </a:t>
            </a:r>
            <a:r>
              <a:rPr lang="en-US" sz="2800" i="1" dirty="0">
                <a:solidFill>
                  <a:srgbClr val="FF0000"/>
                </a:solidFill>
              </a:rPr>
              <a:t>borrower</a:t>
            </a:r>
            <a:r>
              <a:rPr lang="en-US" sz="2800" i="1" dirty="0"/>
              <a:t> </a:t>
            </a:r>
            <a:r>
              <a:rPr lang="en-US" sz="2800" dirty="0"/>
              <a:t>may be </a:t>
            </a:r>
            <a:r>
              <a:rPr lang="en-US" sz="2800" dirty="0">
                <a:solidFill>
                  <a:srgbClr val="FFFF00"/>
                </a:solidFill>
              </a:rPr>
              <a:t>many-to-many, one-to-many, many-to-one</a:t>
            </a:r>
            <a:r>
              <a:rPr lang="en-US" sz="2800" dirty="0"/>
              <a:t>, or </a:t>
            </a:r>
            <a:r>
              <a:rPr lang="en-US" sz="2800" dirty="0">
                <a:solidFill>
                  <a:srgbClr val="FFFF00"/>
                </a:solidFill>
              </a:rPr>
              <a:t>one-to-one</a:t>
            </a:r>
            <a:r>
              <a:rPr lang="en-US" sz="2800" dirty="0"/>
              <a:t>. </a:t>
            </a:r>
          </a:p>
          <a:p>
            <a:pPr algn="just"/>
            <a:r>
              <a:rPr lang="en-US" sz="2800" dirty="0"/>
              <a:t>To distinguish among these types, we draw either a directed line (</a:t>
            </a:r>
            <a:r>
              <a:rPr lang="en-US" sz="3200" i="1" dirty="0"/>
              <a:t>→</a:t>
            </a:r>
            <a:r>
              <a:rPr lang="en-US" sz="2800" dirty="0"/>
              <a:t>)or an undirected line (</a:t>
            </a:r>
            <a:r>
              <a:rPr lang="en-US" sz="3600" b="1" dirty="0"/>
              <a:t>—</a:t>
            </a:r>
            <a:r>
              <a:rPr lang="en-US" sz="2800" dirty="0"/>
              <a:t>) between the relationship set and the entity set in question.</a:t>
            </a:r>
          </a:p>
        </p:txBody>
      </p:sp>
      <p:cxnSp>
        <p:nvCxnSpPr>
          <p:cNvPr id="9" name="رابط كسهم مستقيم 8"/>
          <p:cNvCxnSpPr/>
          <p:nvPr/>
        </p:nvCxnSpPr>
        <p:spPr bwMode="auto">
          <a:xfrm>
            <a:off x="3048000" y="3333750"/>
            <a:ext cx="502920" cy="0"/>
          </a:xfrm>
          <a:prstGeom prst="straightConnector1">
            <a:avLst/>
          </a:prstGeom>
          <a:solidFill>
            <a:schemeClr val="accent1"/>
          </a:solidFill>
          <a:ln w="38100" cap="sq"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696534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092200" y="838200"/>
            <a:ext cx="8051800" cy="2739211"/>
          </a:xfrm>
          <a:prstGeom prst="rect">
            <a:avLst/>
          </a:prstGeom>
          <a:noFill/>
          <a:ln w="28575">
            <a:noFill/>
          </a:ln>
        </p:spPr>
        <p:txBody>
          <a:bodyPr wrap="square" rtlCol="0">
            <a:spAutoFit/>
          </a:bodyPr>
          <a:lstStyle/>
          <a:p>
            <a:pPr algn="just"/>
            <a:r>
              <a:rPr lang="en-US" sz="2800" i="1" dirty="0"/>
              <a:t>• </a:t>
            </a:r>
            <a:r>
              <a:rPr lang="en-US" sz="2800" dirty="0"/>
              <a:t>A </a:t>
            </a:r>
            <a:r>
              <a:rPr lang="en-US" sz="2800" dirty="0">
                <a:solidFill>
                  <a:srgbClr val="FFFF00"/>
                </a:solidFill>
              </a:rPr>
              <a:t>directed line </a:t>
            </a:r>
            <a:r>
              <a:rPr lang="en-US" sz="2800" dirty="0"/>
              <a:t>(</a:t>
            </a:r>
            <a:r>
              <a:rPr lang="en-US" sz="3200" i="1" dirty="0"/>
              <a:t>→</a:t>
            </a:r>
            <a:r>
              <a:rPr lang="en-US" sz="2800" dirty="0"/>
              <a:t>) from the relationship set </a:t>
            </a:r>
            <a:r>
              <a:rPr lang="en-US" sz="2800" i="1" dirty="0"/>
              <a:t>borrower </a:t>
            </a:r>
            <a:r>
              <a:rPr lang="en-US" sz="2800" dirty="0"/>
              <a:t>to the entity set </a:t>
            </a:r>
            <a:r>
              <a:rPr lang="en-US" sz="2800" i="1" dirty="0"/>
              <a:t>loan </a:t>
            </a:r>
            <a:r>
              <a:rPr lang="en-US" sz="2800" dirty="0"/>
              <a:t>specifies that </a:t>
            </a:r>
            <a:r>
              <a:rPr lang="en-US" sz="2800" i="1" dirty="0"/>
              <a:t>borrower </a:t>
            </a:r>
            <a:r>
              <a:rPr lang="en-US" sz="2800" dirty="0"/>
              <a:t>is either a one-to-one or many-to-one relationship set, from </a:t>
            </a:r>
            <a:r>
              <a:rPr lang="en-US" sz="2800" i="1" dirty="0"/>
              <a:t>customer </a:t>
            </a:r>
            <a:r>
              <a:rPr lang="en-US" sz="2800" dirty="0"/>
              <a:t>to </a:t>
            </a:r>
            <a:r>
              <a:rPr lang="en-US" sz="2800" i="1" dirty="0"/>
              <a:t>loan,</a:t>
            </a:r>
            <a:r>
              <a:rPr lang="en-US" sz="2800" dirty="0"/>
              <a:t> </a:t>
            </a:r>
            <a:r>
              <a:rPr lang="en-US" sz="2800" i="1" dirty="0"/>
              <a:t>borrower </a:t>
            </a:r>
            <a:r>
              <a:rPr lang="en-US" sz="2800" dirty="0"/>
              <a:t>cannot be a many-to-many or a one-to-many relationship set from </a:t>
            </a:r>
            <a:r>
              <a:rPr lang="en-US" sz="2800" i="1" dirty="0"/>
              <a:t>customer </a:t>
            </a:r>
            <a:r>
              <a:rPr lang="en-US" sz="2800" dirty="0"/>
              <a:t>to </a:t>
            </a:r>
            <a:r>
              <a:rPr lang="en-US" sz="2800" i="1" dirty="0"/>
              <a:t>loan</a:t>
            </a:r>
            <a:endParaRPr lang="en-US" sz="2800" dirty="0"/>
          </a:p>
        </p:txBody>
      </p:sp>
      <p:cxnSp>
        <p:nvCxnSpPr>
          <p:cNvPr id="9" name="رابط كسهم مستقيم 8"/>
          <p:cNvCxnSpPr/>
          <p:nvPr/>
        </p:nvCxnSpPr>
        <p:spPr bwMode="auto">
          <a:xfrm>
            <a:off x="4328036" y="1152525"/>
            <a:ext cx="502920" cy="0"/>
          </a:xfrm>
          <a:prstGeom prst="straightConnector1">
            <a:avLst/>
          </a:prstGeom>
          <a:solidFill>
            <a:schemeClr val="accent1"/>
          </a:solidFill>
          <a:ln w="38100" cap="sq"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4" name="مجموعة 3"/>
          <p:cNvGrpSpPr/>
          <p:nvPr/>
        </p:nvGrpSpPr>
        <p:grpSpPr>
          <a:xfrm>
            <a:off x="709444" y="3505200"/>
            <a:ext cx="8358356" cy="2712263"/>
            <a:chOff x="-265544" y="2324100"/>
            <a:chExt cx="9371444" cy="3038475"/>
          </a:xfrm>
        </p:grpSpPr>
        <p:sp>
          <p:nvSpPr>
            <p:cNvPr id="5" name="شكل بيضاوي 4"/>
            <p:cNvSpPr/>
            <p:nvPr/>
          </p:nvSpPr>
          <p:spPr bwMode="auto">
            <a:xfrm>
              <a:off x="-94672" y="3185364"/>
              <a:ext cx="1923471" cy="609600"/>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u="sng" dirty="0">
                  <a:solidFill>
                    <a:schemeClr val="bg2"/>
                  </a:solidFill>
                </a:rPr>
                <a:t>Customer-id</a:t>
              </a:r>
              <a:endParaRPr kumimoji="0" lang="en-US" sz="2400" b="1" i="0" u="sng" strike="noStrike" cap="none" normalizeH="0" baseline="0" dirty="0">
                <a:ln>
                  <a:noFill/>
                </a:ln>
                <a:solidFill>
                  <a:schemeClr val="bg2"/>
                </a:solidFill>
                <a:effectLst/>
              </a:endParaRPr>
            </a:p>
          </p:txBody>
        </p:sp>
        <p:sp>
          <p:nvSpPr>
            <p:cNvPr id="6" name="شكل بيضاوي 5"/>
            <p:cNvSpPr/>
            <p:nvPr/>
          </p:nvSpPr>
          <p:spPr bwMode="auto">
            <a:xfrm>
              <a:off x="-265544" y="2362200"/>
              <a:ext cx="2475344" cy="609600"/>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a:solidFill>
                    <a:schemeClr val="bg2"/>
                  </a:solidFill>
                </a:rPr>
                <a:t>Customer-name</a:t>
              </a:r>
              <a:endParaRPr kumimoji="0" lang="en-US" sz="2400" b="1" i="0" strike="noStrike" cap="none" normalizeH="0" baseline="0" dirty="0">
                <a:ln>
                  <a:noFill/>
                </a:ln>
                <a:solidFill>
                  <a:schemeClr val="bg2"/>
                </a:solidFill>
                <a:effectLst/>
                <a:latin typeface="Times New Roman" pitchFamily="18" charset="0"/>
              </a:endParaRPr>
            </a:p>
          </p:txBody>
        </p:sp>
        <p:grpSp>
          <p:nvGrpSpPr>
            <p:cNvPr id="7" name="مجموعة 6"/>
            <p:cNvGrpSpPr/>
            <p:nvPr/>
          </p:nvGrpSpPr>
          <p:grpSpPr>
            <a:xfrm>
              <a:off x="1272303" y="2324100"/>
              <a:ext cx="7833597" cy="3038475"/>
              <a:chOff x="1272303" y="2324100"/>
              <a:chExt cx="7833597" cy="3038475"/>
            </a:xfrm>
          </p:grpSpPr>
          <p:grpSp>
            <p:nvGrpSpPr>
              <p:cNvPr id="8" name="مجموعة 7"/>
              <p:cNvGrpSpPr/>
              <p:nvPr/>
            </p:nvGrpSpPr>
            <p:grpSpPr>
              <a:xfrm>
                <a:off x="1272303" y="3533775"/>
                <a:ext cx="7217795" cy="1828800"/>
                <a:chOff x="1348503" y="3581400"/>
                <a:chExt cx="7217795" cy="1828800"/>
              </a:xfrm>
            </p:grpSpPr>
            <p:cxnSp>
              <p:nvCxnSpPr>
                <p:cNvPr id="20" name="رابط مستقيم 19"/>
                <p:cNvCxnSpPr>
                  <a:stCxn id="25" idx="1"/>
                </p:cNvCxnSpPr>
                <p:nvPr/>
              </p:nvCxnSpPr>
              <p:spPr bwMode="auto">
                <a:xfrm flipH="1">
                  <a:off x="2971800" y="4495800"/>
                  <a:ext cx="1066800" cy="2232"/>
                </a:xfrm>
                <a:prstGeom prst="line">
                  <a:avLst/>
                </a:prstGeom>
                <a:solidFill>
                  <a:schemeClr val="accent1"/>
                </a:solidFill>
                <a:ln w="5715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مستطيل 20"/>
                <p:cNvSpPr/>
                <p:nvPr/>
              </p:nvSpPr>
              <p:spPr bwMode="auto">
                <a:xfrm>
                  <a:off x="7270898" y="4267200"/>
                  <a:ext cx="1295400" cy="457200"/>
                </a:xfrm>
                <a:prstGeom prst="rect">
                  <a:avLst/>
                </a:prstGeom>
                <a:ln>
                  <a:headEnd type="none" w="sm" len="sm"/>
                  <a:tailEnd type="none" w="sm" len="sm"/>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bg2"/>
                      </a:solidFill>
                      <a:effectLst/>
                      <a:latin typeface="Times New Roman" pitchFamily="18" charset="0"/>
                    </a:rPr>
                    <a:t>loan</a:t>
                  </a:r>
                </a:p>
              </p:txBody>
            </p:sp>
            <p:grpSp>
              <p:nvGrpSpPr>
                <p:cNvPr id="22" name="مجموعة 21"/>
                <p:cNvGrpSpPr/>
                <p:nvPr/>
              </p:nvGrpSpPr>
              <p:grpSpPr>
                <a:xfrm>
                  <a:off x="4038600" y="3581400"/>
                  <a:ext cx="2590800" cy="1828800"/>
                  <a:chOff x="4038600" y="3581400"/>
                  <a:chExt cx="2590800" cy="1828800"/>
                </a:xfrm>
              </p:grpSpPr>
              <p:sp>
                <p:nvSpPr>
                  <p:cNvPr id="25" name="معين 24"/>
                  <p:cNvSpPr/>
                  <p:nvPr/>
                </p:nvSpPr>
                <p:spPr bwMode="auto">
                  <a:xfrm>
                    <a:off x="4038600" y="3581400"/>
                    <a:ext cx="2133600" cy="1828800"/>
                  </a:xfrm>
                  <a:prstGeom prst="diamond">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path path="circle">
                      <a:fillToRect l="50000" t="50000" r="50000" b="50000"/>
                    </a:path>
                    <a:tileRect/>
                  </a:gradFill>
                  <a:ln>
                    <a:solidFill>
                      <a:schemeClr val="bg2"/>
                    </a:solidFill>
                    <a:headEnd type="none" w="sm" len="sm"/>
                    <a:tailEnd type="none" w="sm" len="sm"/>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sz="1600" b="1" dirty="0">
                      <a:solidFill>
                        <a:schemeClr val="tx1"/>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p:txBody>
              </p:sp>
              <p:sp>
                <p:nvSpPr>
                  <p:cNvPr id="26" name="مربع نص 25"/>
                  <p:cNvSpPr txBox="1"/>
                  <p:nvPr/>
                </p:nvSpPr>
                <p:spPr>
                  <a:xfrm>
                    <a:off x="4495800" y="4267200"/>
                    <a:ext cx="2133600" cy="461665"/>
                  </a:xfrm>
                  <a:prstGeom prst="rect">
                    <a:avLst/>
                  </a:prstGeom>
                  <a:noFill/>
                </p:spPr>
                <p:txBody>
                  <a:bodyPr wrap="square" rtlCol="0">
                    <a:spAutoFit/>
                  </a:bodyPr>
                  <a:lstStyle/>
                  <a:p>
                    <a:r>
                      <a:rPr lang="en-US" dirty="0"/>
                      <a:t>borrower</a:t>
                    </a:r>
                  </a:p>
                </p:txBody>
              </p:sp>
            </p:grpSp>
            <p:cxnSp>
              <p:nvCxnSpPr>
                <p:cNvPr id="23" name="رابط مستقيم 22"/>
                <p:cNvCxnSpPr/>
                <p:nvPr/>
              </p:nvCxnSpPr>
              <p:spPr bwMode="auto">
                <a:xfrm>
                  <a:off x="6172200" y="4495800"/>
                  <a:ext cx="1098698" cy="0"/>
                </a:xfrm>
                <a:prstGeom prst="line">
                  <a:avLst/>
                </a:prstGeom>
                <a:solidFill>
                  <a:schemeClr val="accent1"/>
                </a:solidFill>
                <a:ln w="57150" cap="sq"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مستطيل 23"/>
                <p:cNvSpPr/>
                <p:nvPr/>
              </p:nvSpPr>
              <p:spPr bwMode="auto">
                <a:xfrm>
                  <a:off x="1348503" y="4267200"/>
                  <a:ext cx="1623298" cy="457200"/>
                </a:xfrm>
                <a:prstGeom prst="rect">
                  <a:avLst/>
                </a:prstGeom>
                <a:ln>
                  <a:headEnd type="none" w="sm" len="sm"/>
                  <a:tailEnd type="none" w="sm" len="sm"/>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bg2"/>
                      </a:solidFill>
                      <a:effectLst/>
                      <a:latin typeface="Times New Roman" pitchFamily="18" charset="0"/>
                    </a:rPr>
                    <a:t>customer</a:t>
                  </a:r>
                </a:p>
              </p:txBody>
            </p:sp>
          </p:grpSp>
          <p:sp>
            <p:nvSpPr>
              <p:cNvPr id="10" name="شكل بيضاوي 9"/>
              <p:cNvSpPr/>
              <p:nvPr/>
            </p:nvSpPr>
            <p:spPr bwMode="auto">
              <a:xfrm>
                <a:off x="7581900" y="2362200"/>
                <a:ext cx="1524000" cy="609600"/>
              </a:xfrm>
              <a:prstGeom prst="ellipse">
                <a:avLst/>
              </a:prstGeom>
              <a:gradFill flip="none" rotWithShape="1">
                <a:gsLst>
                  <a:gs pos="0">
                    <a:srgbClr val="EA2EB4">
                      <a:tint val="66000"/>
                      <a:satMod val="160000"/>
                    </a:srgbClr>
                  </a:gs>
                  <a:gs pos="50000">
                    <a:srgbClr val="EA2EB4">
                      <a:tint val="44500"/>
                      <a:satMod val="160000"/>
                    </a:srgbClr>
                  </a:gs>
                  <a:gs pos="100000">
                    <a:srgbClr val="EA2EB4">
                      <a:tint val="23500"/>
                      <a:satMod val="160000"/>
                    </a:srgbClr>
                  </a:gs>
                </a:gsLst>
                <a:path path="circle">
                  <a:fillToRect l="50000" t="50000" r="50000" b="50000"/>
                </a:path>
                <a:tileRect/>
              </a:gradFill>
              <a:ln w="12700"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u="none" strike="noStrike" cap="none" normalizeH="0" baseline="0" dirty="0">
                    <a:ln>
                      <a:noFill/>
                    </a:ln>
                    <a:solidFill>
                      <a:schemeClr val="bg2"/>
                    </a:solidFill>
                    <a:effectLst/>
                    <a:latin typeface="Times New Roman" pitchFamily="18" charset="0"/>
                  </a:rPr>
                  <a:t>   amount</a:t>
                </a:r>
                <a:endParaRPr kumimoji="0" lang="en-US" sz="1800" i="0" u="none" strike="noStrike" cap="none" normalizeH="0" baseline="0" dirty="0">
                  <a:ln>
                    <a:noFill/>
                  </a:ln>
                  <a:solidFill>
                    <a:schemeClr val="bg2"/>
                  </a:solidFill>
                  <a:effectLst/>
                  <a:latin typeface="Times New Roman" pitchFamily="18" charset="0"/>
                </a:endParaRPr>
              </a:p>
            </p:txBody>
          </p:sp>
          <p:sp>
            <p:nvSpPr>
              <p:cNvPr id="11" name="شكل بيضاوي 10"/>
              <p:cNvSpPr/>
              <p:nvPr/>
            </p:nvSpPr>
            <p:spPr bwMode="auto">
              <a:xfrm>
                <a:off x="5334000" y="2362200"/>
                <a:ext cx="1981200" cy="609600"/>
              </a:xfrm>
              <a:prstGeom prst="ellipse">
                <a:avLst/>
              </a:prstGeom>
              <a:gradFill flip="none" rotWithShape="1">
                <a:gsLst>
                  <a:gs pos="0">
                    <a:srgbClr val="EA2EB4">
                      <a:tint val="66000"/>
                      <a:satMod val="160000"/>
                    </a:srgbClr>
                  </a:gs>
                  <a:gs pos="50000">
                    <a:srgbClr val="EA2EB4">
                      <a:tint val="44500"/>
                      <a:satMod val="160000"/>
                    </a:srgbClr>
                  </a:gs>
                  <a:gs pos="100000">
                    <a:srgbClr val="EA2EB4">
                      <a:tint val="23500"/>
                      <a:satMod val="160000"/>
                    </a:srgbClr>
                  </a:gs>
                </a:gsLst>
                <a:path path="circle">
                  <a:fillToRect l="50000" t="50000" r="50000" b="50000"/>
                </a:path>
                <a:tileRect/>
              </a:gradFill>
              <a:ln w="12700"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u="sng" strike="noStrike" cap="none" normalizeH="0" baseline="0" dirty="0">
                    <a:ln>
                      <a:noFill/>
                    </a:ln>
                    <a:solidFill>
                      <a:schemeClr val="bg2"/>
                    </a:solidFill>
                    <a:effectLst/>
                    <a:latin typeface="Times New Roman" pitchFamily="18" charset="0"/>
                  </a:rPr>
                  <a:t>loan-numbe</a:t>
                </a:r>
                <a:r>
                  <a:rPr kumimoji="0" lang="en-US" sz="1600" b="1" i="0" u="sng" strike="noStrike" cap="none" normalizeH="0" baseline="0" dirty="0">
                    <a:ln>
                      <a:noFill/>
                    </a:ln>
                    <a:solidFill>
                      <a:schemeClr val="bg2"/>
                    </a:solidFill>
                    <a:effectLst/>
                    <a:latin typeface="Times New Roman" pitchFamily="18" charset="0"/>
                  </a:rPr>
                  <a:t>r</a:t>
                </a:r>
                <a:endParaRPr kumimoji="0" lang="en-US" sz="2400" b="1" i="0" u="sng" strike="noStrike" cap="none" normalizeH="0" baseline="0" dirty="0">
                  <a:ln>
                    <a:noFill/>
                  </a:ln>
                  <a:solidFill>
                    <a:schemeClr val="bg2"/>
                  </a:solidFill>
                  <a:effectLst/>
                  <a:latin typeface="Times New Roman" pitchFamily="18" charset="0"/>
                </a:endParaRPr>
              </a:p>
            </p:txBody>
          </p:sp>
          <p:sp>
            <p:nvSpPr>
              <p:cNvPr id="12" name="شكل بيضاوي 11"/>
              <p:cNvSpPr/>
              <p:nvPr/>
            </p:nvSpPr>
            <p:spPr bwMode="auto">
              <a:xfrm>
                <a:off x="2514599" y="2324100"/>
                <a:ext cx="2502646" cy="609600"/>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a:solidFill>
                      <a:schemeClr val="bg2"/>
                    </a:solidFill>
                  </a:rPr>
                  <a:t>Customer-street</a:t>
                </a:r>
                <a:endParaRPr kumimoji="0" lang="en-US" sz="2400" b="1" i="0" strike="noStrike" cap="none" normalizeH="0" baseline="0" dirty="0">
                  <a:ln>
                    <a:noFill/>
                  </a:ln>
                  <a:solidFill>
                    <a:schemeClr val="bg2"/>
                  </a:solidFill>
                  <a:effectLst/>
                  <a:latin typeface="Times New Roman" pitchFamily="18" charset="0"/>
                </a:endParaRPr>
              </a:p>
            </p:txBody>
          </p:sp>
          <p:sp>
            <p:nvSpPr>
              <p:cNvPr id="13" name="شكل بيضاوي 12"/>
              <p:cNvSpPr/>
              <p:nvPr/>
            </p:nvSpPr>
            <p:spPr bwMode="auto">
              <a:xfrm>
                <a:off x="2666999" y="3130550"/>
                <a:ext cx="2193613" cy="609600"/>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a:solidFill>
                      <a:schemeClr val="bg2"/>
                    </a:solidFill>
                  </a:rPr>
                  <a:t>Customer-city</a:t>
                </a:r>
                <a:endParaRPr kumimoji="0" lang="en-US" sz="2400" b="1" i="0" strike="noStrike" cap="none" normalizeH="0" baseline="0" dirty="0">
                  <a:ln>
                    <a:noFill/>
                  </a:ln>
                  <a:solidFill>
                    <a:schemeClr val="bg2"/>
                  </a:solidFill>
                  <a:effectLst/>
                  <a:latin typeface="Times New Roman" pitchFamily="18" charset="0"/>
                </a:endParaRPr>
              </a:p>
            </p:txBody>
          </p:sp>
          <p:cxnSp>
            <p:nvCxnSpPr>
              <p:cNvPr id="14" name="رابط مستقيم 13"/>
              <p:cNvCxnSpPr/>
              <p:nvPr/>
            </p:nvCxnSpPr>
            <p:spPr bwMode="auto">
              <a:xfrm flipH="1">
                <a:off x="2362201" y="2873466"/>
                <a:ext cx="464858" cy="1375149"/>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رابط مستقيم 14"/>
              <p:cNvCxnSpPr/>
              <p:nvPr/>
            </p:nvCxnSpPr>
            <p:spPr bwMode="auto">
              <a:xfrm>
                <a:off x="1752600" y="2933700"/>
                <a:ext cx="609600" cy="1285875"/>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رابط مستقيم 15"/>
              <p:cNvCxnSpPr/>
              <p:nvPr/>
            </p:nvCxnSpPr>
            <p:spPr bwMode="auto">
              <a:xfrm flipH="1">
                <a:off x="2362201" y="3740150"/>
                <a:ext cx="847724" cy="479425"/>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رابط مستقيم 16"/>
              <p:cNvCxnSpPr>
                <a:stCxn id="5" idx="5"/>
              </p:cNvCxnSpPr>
              <p:nvPr/>
            </p:nvCxnSpPr>
            <p:spPr bwMode="auto">
              <a:xfrm>
                <a:off x="1547113" y="3705690"/>
                <a:ext cx="815087" cy="513885"/>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رابط مستقيم 17"/>
              <p:cNvCxnSpPr>
                <a:endCxn id="21" idx="0"/>
              </p:cNvCxnSpPr>
              <p:nvPr/>
            </p:nvCxnSpPr>
            <p:spPr bwMode="auto">
              <a:xfrm flipH="1">
                <a:off x="7842398" y="2970490"/>
                <a:ext cx="460096" cy="1249085"/>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رابط مستقيم 18"/>
              <p:cNvCxnSpPr>
                <a:endCxn id="21" idx="0"/>
              </p:cNvCxnSpPr>
              <p:nvPr/>
            </p:nvCxnSpPr>
            <p:spPr bwMode="auto">
              <a:xfrm>
                <a:off x="6943725" y="2918102"/>
                <a:ext cx="898673" cy="1301473"/>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sp>
        <p:nvSpPr>
          <p:cNvPr id="27" name="مربع نص 26"/>
          <p:cNvSpPr txBox="1"/>
          <p:nvPr/>
        </p:nvSpPr>
        <p:spPr>
          <a:xfrm>
            <a:off x="6587168" y="4983199"/>
            <a:ext cx="423232" cy="461665"/>
          </a:xfrm>
          <a:prstGeom prst="rect">
            <a:avLst/>
          </a:prstGeom>
          <a:noFill/>
        </p:spPr>
        <p:txBody>
          <a:bodyPr wrap="square" rtlCol="0">
            <a:spAutoFit/>
          </a:bodyPr>
          <a:lstStyle/>
          <a:p>
            <a:r>
              <a:rPr lang="en-US" dirty="0"/>
              <a:t>1</a:t>
            </a:r>
          </a:p>
        </p:txBody>
      </p:sp>
    </p:spTree>
    <p:extLst>
      <p:ext uri="{BB962C8B-B14F-4D97-AF65-F5344CB8AC3E}">
        <p14:creationId xmlns:p14="http://schemas.microsoft.com/office/powerpoint/2010/main" val="2281518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additive="base">
                                        <p:cTn id="14" dur="500" fill="hold"/>
                                        <p:tgtEl>
                                          <p:spTgt spid="4"/>
                                        </p:tgtEl>
                                        <p:attrNameLst>
                                          <p:attrName>ppt_x</p:attrName>
                                        </p:attrNameLst>
                                      </p:cBhvr>
                                      <p:tavLst>
                                        <p:tav tm="0">
                                          <p:val>
                                            <p:strVal val="#ppt_x"/>
                                          </p:val>
                                        </p:tav>
                                        <p:tav tm="100000">
                                          <p:val>
                                            <p:strVal val="#ppt_x"/>
                                          </p:val>
                                        </p:tav>
                                      </p:tavLst>
                                    </p:anim>
                                    <p:anim calcmode="lin" valueType="num">
                                      <p:cBhvr additive="base">
                                        <p:cTn id="15"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1524000" y="1190685"/>
            <a:ext cx="7467600" cy="5016758"/>
          </a:xfrm>
          <a:prstGeom prst="rect">
            <a:avLst/>
          </a:prstGeom>
          <a:noFill/>
        </p:spPr>
        <p:txBody>
          <a:bodyPr wrap="square" rtlCol="0">
            <a:spAutoFit/>
          </a:bodyPr>
          <a:lstStyle/>
          <a:p>
            <a:pPr algn="just"/>
            <a:r>
              <a:rPr lang="en-US" sz="3200" dirty="0"/>
              <a:t>An entity-relationship diagram (ERD) is :</a:t>
            </a:r>
          </a:p>
          <a:p>
            <a:pPr algn="just"/>
            <a:endParaRPr lang="en-US" sz="3200" dirty="0"/>
          </a:p>
          <a:p>
            <a:pPr marL="457200" indent="-457200" algn="just">
              <a:buFont typeface="Wingdings" panose="05000000000000000000" pitchFamily="2" charset="2"/>
              <a:buChar char="v"/>
            </a:pPr>
            <a:r>
              <a:rPr lang="en-US" sz="3200" dirty="0"/>
              <a:t> a data modeling technique that graphically illustrates an information system’s entities and the relationships between those entities.</a:t>
            </a:r>
          </a:p>
          <a:p>
            <a:pPr algn="just"/>
            <a:r>
              <a:rPr lang="en-US" sz="3200" dirty="0"/>
              <a:t> </a:t>
            </a:r>
          </a:p>
          <a:p>
            <a:pPr marL="457200" indent="-457200" algn="just">
              <a:buFont typeface="Wingdings" panose="05000000000000000000" pitchFamily="2" charset="2"/>
              <a:buChar char="v"/>
            </a:pPr>
            <a:r>
              <a:rPr lang="en-US" sz="3200" dirty="0"/>
              <a:t>a conceptual and representational model of data used to represent the entity framework infrastructure.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iterate type="wd">
                                    <p:tmPct val="10000"/>
                                  </p:iterate>
                                  <p:childTnLst>
                                    <p:set>
                                      <p:cBhvr>
                                        <p:cTn id="6" dur="1" fill="hold">
                                          <p:stCondLst>
                                            <p:cond delay="0"/>
                                          </p:stCondLst>
                                        </p:cTn>
                                        <p:tgtEl>
                                          <p:spTgt spid="4">
                                            <p:txEl>
                                              <p:pRg st="0" end="0"/>
                                            </p:txEl>
                                          </p:spTgt>
                                        </p:tgtEl>
                                        <p:attrNameLst>
                                          <p:attrName>style.visibility</p:attrName>
                                        </p:attrNameLst>
                                      </p:cBhvr>
                                      <p:to>
                                        <p:strVal val="visible"/>
                                      </p:to>
                                    </p:set>
                                    <p:animEffect transition="in" filter="randombar(horizontal)">
                                      <p:cBhvr>
                                        <p:cTn id="7" dur="500"/>
                                        <p:tgtEl>
                                          <p:spTgt spid="4">
                                            <p:txEl>
                                              <p:pRg st="0" end="0"/>
                                            </p:txEl>
                                          </p:spTgt>
                                        </p:tgtEl>
                                      </p:cBhvr>
                                    </p:animEffect>
                                  </p:childTnLst>
                                </p:cTn>
                              </p:par>
                            </p:childTnLst>
                          </p:cTn>
                        </p:par>
                        <p:par>
                          <p:cTn id="8" fill="hold">
                            <p:stCondLst>
                              <p:cond delay="850"/>
                            </p:stCondLst>
                            <p:childTnLst>
                              <p:par>
                                <p:cTn id="9" presetID="14" presetClass="entr" presetSubtype="10" fill="hold" grpId="0" nodeType="afterEffect">
                                  <p:stCondLst>
                                    <p:cond delay="0"/>
                                  </p:stCondLst>
                                  <p:iterate type="wd">
                                    <p:tmPct val="10000"/>
                                  </p:iterate>
                                  <p:childTnLst>
                                    <p:set>
                                      <p:cBhvr>
                                        <p:cTn id="10" dur="1" fill="hold">
                                          <p:stCondLst>
                                            <p:cond delay="0"/>
                                          </p:stCondLst>
                                        </p:cTn>
                                        <p:tgtEl>
                                          <p:spTgt spid="4">
                                            <p:txEl>
                                              <p:pRg st="2" end="2"/>
                                            </p:txEl>
                                          </p:spTgt>
                                        </p:tgtEl>
                                        <p:attrNameLst>
                                          <p:attrName>style.visibility</p:attrName>
                                        </p:attrNameLst>
                                      </p:cBhvr>
                                      <p:to>
                                        <p:strVal val="visible"/>
                                      </p:to>
                                    </p:set>
                                    <p:animEffect transition="in" filter="randombar(horizontal)">
                                      <p:cBhvr>
                                        <p:cTn id="11" dur="500"/>
                                        <p:tgtEl>
                                          <p:spTgt spid="4">
                                            <p:txEl>
                                              <p:pRg st="2" end="2"/>
                                            </p:txEl>
                                          </p:spTgt>
                                        </p:tgtEl>
                                      </p:cBhvr>
                                    </p:animEffect>
                                  </p:childTnLst>
                                </p:cTn>
                              </p:par>
                            </p:childTnLst>
                          </p:cTn>
                        </p:par>
                        <p:par>
                          <p:cTn id="12" fill="hold">
                            <p:stCondLst>
                              <p:cond delay="2250"/>
                            </p:stCondLst>
                            <p:childTnLst>
                              <p:par>
                                <p:cTn id="13" presetID="14" presetClass="entr" presetSubtype="10" fill="hold" grpId="0" nodeType="afterEffect">
                                  <p:stCondLst>
                                    <p:cond delay="0"/>
                                  </p:stCondLst>
                                  <p:iterate type="wd">
                                    <p:tmPct val="10000"/>
                                  </p:iterate>
                                  <p:childTnLst>
                                    <p:set>
                                      <p:cBhvr>
                                        <p:cTn id="14" dur="1" fill="hold">
                                          <p:stCondLst>
                                            <p:cond delay="0"/>
                                          </p:stCondLst>
                                        </p:cTn>
                                        <p:tgtEl>
                                          <p:spTgt spid="4">
                                            <p:txEl>
                                              <p:pRg st="3" end="3"/>
                                            </p:txEl>
                                          </p:spTgt>
                                        </p:tgtEl>
                                        <p:attrNameLst>
                                          <p:attrName>style.visibility</p:attrName>
                                        </p:attrNameLst>
                                      </p:cBhvr>
                                      <p:to>
                                        <p:strVal val="visible"/>
                                      </p:to>
                                    </p:set>
                                    <p:animEffect transition="in" filter="randombar(horizontal)">
                                      <p:cBhvr>
                                        <p:cTn id="15" dur="500"/>
                                        <p:tgtEl>
                                          <p:spTgt spid="4">
                                            <p:txEl>
                                              <p:pRg st="3" end="3"/>
                                            </p:txEl>
                                          </p:spTgt>
                                        </p:tgtEl>
                                      </p:cBhvr>
                                    </p:animEffect>
                                  </p:childTnLst>
                                </p:cTn>
                              </p:par>
                            </p:childTnLst>
                          </p:cTn>
                        </p:par>
                        <p:par>
                          <p:cTn id="16" fill="hold">
                            <p:stCondLst>
                              <p:cond delay="2750"/>
                            </p:stCondLst>
                            <p:childTnLst>
                              <p:par>
                                <p:cTn id="17" presetID="14" presetClass="entr" presetSubtype="10" fill="hold" grpId="0" nodeType="afterEffect">
                                  <p:stCondLst>
                                    <p:cond delay="0"/>
                                  </p:stCondLst>
                                  <p:iterate type="wd">
                                    <p:tmPct val="10000"/>
                                  </p:iterate>
                                  <p:childTnLst>
                                    <p:set>
                                      <p:cBhvr>
                                        <p:cTn id="18" dur="1" fill="hold">
                                          <p:stCondLst>
                                            <p:cond delay="0"/>
                                          </p:stCondLst>
                                        </p:cTn>
                                        <p:tgtEl>
                                          <p:spTgt spid="4">
                                            <p:txEl>
                                              <p:pRg st="4" end="4"/>
                                            </p:txEl>
                                          </p:spTgt>
                                        </p:tgtEl>
                                        <p:attrNameLst>
                                          <p:attrName>style.visibility</p:attrName>
                                        </p:attrNameLst>
                                      </p:cBhvr>
                                      <p:to>
                                        <p:strVal val="visible"/>
                                      </p:to>
                                    </p:set>
                                    <p:animEffect transition="in" filter="randombar(horizontal)">
                                      <p:cBhvr>
                                        <p:cTn id="19"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016000" y="838200"/>
            <a:ext cx="8051800" cy="1938992"/>
          </a:xfrm>
          <a:prstGeom prst="rect">
            <a:avLst/>
          </a:prstGeom>
          <a:noFill/>
          <a:ln w="28575">
            <a:noFill/>
          </a:ln>
        </p:spPr>
        <p:txBody>
          <a:bodyPr wrap="square" rtlCol="0">
            <a:spAutoFit/>
          </a:bodyPr>
          <a:lstStyle/>
          <a:p>
            <a:pPr lvl="0" algn="just"/>
            <a:r>
              <a:rPr lang="en-US" sz="2800" dirty="0"/>
              <a:t>An </a:t>
            </a:r>
            <a:r>
              <a:rPr lang="en-US" sz="2800" dirty="0">
                <a:solidFill>
                  <a:srgbClr val="FFFF00"/>
                </a:solidFill>
              </a:rPr>
              <a:t>undirected line </a:t>
            </a:r>
            <a:r>
              <a:rPr lang="en-US" sz="2800" dirty="0"/>
              <a:t>(</a:t>
            </a:r>
            <a:r>
              <a:rPr lang="en-US" sz="3600" dirty="0"/>
              <a:t>—</a:t>
            </a:r>
            <a:r>
              <a:rPr lang="en-US" sz="2800" dirty="0"/>
              <a:t>) from the relationship set </a:t>
            </a:r>
            <a:r>
              <a:rPr lang="en-US" sz="2800" i="1" dirty="0"/>
              <a:t>borrower </a:t>
            </a:r>
            <a:r>
              <a:rPr lang="en-US" sz="2800" dirty="0"/>
              <a:t>to the entity set </a:t>
            </a:r>
            <a:r>
              <a:rPr lang="en-US" sz="2800" i="1" dirty="0"/>
              <a:t>loan </a:t>
            </a:r>
            <a:r>
              <a:rPr lang="en-US" sz="2800" dirty="0"/>
              <a:t>specifies that </a:t>
            </a:r>
            <a:r>
              <a:rPr lang="en-US" sz="2800" i="1" dirty="0"/>
              <a:t>borrower </a:t>
            </a:r>
            <a:r>
              <a:rPr lang="en-US" sz="2800" dirty="0"/>
              <a:t>is either a many-to-many or one-to-many relationship set from </a:t>
            </a:r>
            <a:r>
              <a:rPr lang="en-US" sz="2800" i="1" dirty="0"/>
              <a:t>customer </a:t>
            </a:r>
            <a:r>
              <a:rPr lang="en-US" sz="2800" dirty="0"/>
              <a:t>to </a:t>
            </a:r>
            <a:r>
              <a:rPr lang="en-US" sz="2800" i="1" dirty="0"/>
              <a:t>loan</a:t>
            </a:r>
            <a:r>
              <a:rPr lang="en-US" sz="2800" dirty="0"/>
              <a:t>.</a:t>
            </a:r>
          </a:p>
        </p:txBody>
      </p:sp>
      <p:grpSp>
        <p:nvGrpSpPr>
          <p:cNvPr id="4" name="مجموعة 3"/>
          <p:cNvGrpSpPr/>
          <p:nvPr/>
        </p:nvGrpSpPr>
        <p:grpSpPr>
          <a:xfrm>
            <a:off x="709444" y="3505200"/>
            <a:ext cx="8358356" cy="2712263"/>
            <a:chOff x="-265544" y="2324100"/>
            <a:chExt cx="9371444" cy="3038475"/>
          </a:xfrm>
        </p:grpSpPr>
        <p:sp>
          <p:nvSpPr>
            <p:cNvPr id="5" name="شكل بيضاوي 4"/>
            <p:cNvSpPr/>
            <p:nvPr/>
          </p:nvSpPr>
          <p:spPr bwMode="auto">
            <a:xfrm>
              <a:off x="-94672" y="3185364"/>
              <a:ext cx="1923471" cy="609600"/>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u="sng" dirty="0">
                  <a:solidFill>
                    <a:schemeClr val="bg2"/>
                  </a:solidFill>
                </a:rPr>
                <a:t>Customer-id</a:t>
              </a:r>
              <a:endParaRPr kumimoji="0" lang="en-US" sz="2400" b="1" i="0" u="sng" strike="noStrike" cap="none" normalizeH="0" baseline="0" dirty="0">
                <a:ln>
                  <a:noFill/>
                </a:ln>
                <a:solidFill>
                  <a:schemeClr val="bg2"/>
                </a:solidFill>
                <a:effectLst/>
              </a:endParaRPr>
            </a:p>
          </p:txBody>
        </p:sp>
        <p:sp>
          <p:nvSpPr>
            <p:cNvPr id="6" name="شكل بيضاوي 5"/>
            <p:cNvSpPr/>
            <p:nvPr/>
          </p:nvSpPr>
          <p:spPr bwMode="auto">
            <a:xfrm>
              <a:off x="-265544" y="2362200"/>
              <a:ext cx="2475344" cy="609600"/>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a:solidFill>
                    <a:schemeClr val="bg2"/>
                  </a:solidFill>
                </a:rPr>
                <a:t>Customer-name</a:t>
              </a:r>
              <a:endParaRPr kumimoji="0" lang="en-US" sz="2400" b="1" i="0" strike="noStrike" cap="none" normalizeH="0" baseline="0" dirty="0">
                <a:ln>
                  <a:noFill/>
                </a:ln>
                <a:solidFill>
                  <a:schemeClr val="bg2"/>
                </a:solidFill>
                <a:effectLst/>
                <a:latin typeface="Times New Roman" pitchFamily="18" charset="0"/>
              </a:endParaRPr>
            </a:p>
          </p:txBody>
        </p:sp>
        <p:grpSp>
          <p:nvGrpSpPr>
            <p:cNvPr id="7" name="مجموعة 6"/>
            <p:cNvGrpSpPr/>
            <p:nvPr/>
          </p:nvGrpSpPr>
          <p:grpSpPr>
            <a:xfrm>
              <a:off x="1272303" y="2324100"/>
              <a:ext cx="7833597" cy="3038475"/>
              <a:chOff x="1272303" y="2324100"/>
              <a:chExt cx="7833597" cy="3038475"/>
            </a:xfrm>
          </p:grpSpPr>
          <p:grpSp>
            <p:nvGrpSpPr>
              <p:cNvPr id="8" name="مجموعة 7"/>
              <p:cNvGrpSpPr/>
              <p:nvPr/>
            </p:nvGrpSpPr>
            <p:grpSpPr>
              <a:xfrm>
                <a:off x="1272303" y="3533775"/>
                <a:ext cx="7217795" cy="1828800"/>
                <a:chOff x="1348503" y="3581400"/>
                <a:chExt cx="7217795" cy="1828800"/>
              </a:xfrm>
            </p:grpSpPr>
            <p:cxnSp>
              <p:nvCxnSpPr>
                <p:cNvPr id="20" name="رابط مستقيم 19"/>
                <p:cNvCxnSpPr>
                  <a:stCxn id="25" idx="1"/>
                </p:cNvCxnSpPr>
                <p:nvPr/>
              </p:nvCxnSpPr>
              <p:spPr bwMode="auto">
                <a:xfrm flipH="1">
                  <a:off x="2971800" y="4495800"/>
                  <a:ext cx="1066800" cy="2232"/>
                </a:xfrm>
                <a:prstGeom prst="line">
                  <a:avLst/>
                </a:prstGeom>
                <a:solidFill>
                  <a:schemeClr val="accent1"/>
                </a:solidFill>
                <a:ln w="5715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مستطيل 20"/>
                <p:cNvSpPr/>
                <p:nvPr/>
              </p:nvSpPr>
              <p:spPr bwMode="auto">
                <a:xfrm>
                  <a:off x="7270898" y="4267200"/>
                  <a:ext cx="1295400" cy="457200"/>
                </a:xfrm>
                <a:prstGeom prst="rect">
                  <a:avLst/>
                </a:prstGeom>
                <a:ln>
                  <a:headEnd type="none" w="sm" len="sm"/>
                  <a:tailEnd type="none" w="sm" len="sm"/>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bg2"/>
                      </a:solidFill>
                      <a:effectLst/>
                      <a:latin typeface="Times New Roman" pitchFamily="18" charset="0"/>
                    </a:rPr>
                    <a:t>loan</a:t>
                  </a:r>
                </a:p>
              </p:txBody>
            </p:sp>
            <p:grpSp>
              <p:nvGrpSpPr>
                <p:cNvPr id="22" name="مجموعة 21"/>
                <p:cNvGrpSpPr/>
                <p:nvPr/>
              </p:nvGrpSpPr>
              <p:grpSpPr>
                <a:xfrm>
                  <a:off x="4038600" y="3581400"/>
                  <a:ext cx="2590800" cy="1828800"/>
                  <a:chOff x="4038600" y="3581400"/>
                  <a:chExt cx="2590800" cy="1828800"/>
                </a:xfrm>
              </p:grpSpPr>
              <p:sp>
                <p:nvSpPr>
                  <p:cNvPr id="25" name="معين 24"/>
                  <p:cNvSpPr/>
                  <p:nvPr/>
                </p:nvSpPr>
                <p:spPr bwMode="auto">
                  <a:xfrm>
                    <a:off x="4038600" y="3581400"/>
                    <a:ext cx="2133600" cy="1828800"/>
                  </a:xfrm>
                  <a:prstGeom prst="diamond">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path path="circle">
                      <a:fillToRect l="50000" t="50000" r="50000" b="50000"/>
                    </a:path>
                    <a:tileRect/>
                  </a:gradFill>
                  <a:ln>
                    <a:solidFill>
                      <a:schemeClr val="bg2"/>
                    </a:solidFill>
                    <a:headEnd type="none" w="sm" len="sm"/>
                    <a:tailEnd type="none" w="sm" len="sm"/>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sz="1600" b="1" dirty="0">
                      <a:solidFill>
                        <a:schemeClr val="tx1"/>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p:txBody>
              </p:sp>
              <p:sp>
                <p:nvSpPr>
                  <p:cNvPr id="26" name="مربع نص 25"/>
                  <p:cNvSpPr txBox="1"/>
                  <p:nvPr/>
                </p:nvSpPr>
                <p:spPr>
                  <a:xfrm>
                    <a:off x="4495800" y="4267200"/>
                    <a:ext cx="2133600" cy="461665"/>
                  </a:xfrm>
                  <a:prstGeom prst="rect">
                    <a:avLst/>
                  </a:prstGeom>
                  <a:noFill/>
                </p:spPr>
                <p:txBody>
                  <a:bodyPr wrap="square" rtlCol="0">
                    <a:spAutoFit/>
                  </a:bodyPr>
                  <a:lstStyle/>
                  <a:p>
                    <a:r>
                      <a:rPr lang="en-US" dirty="0"/>
                      <a:t>borrower</a:t>
                    </a:r>
                  </a:p>
                </p:txBody>
              </p:sp>
            </p:grpSp>
            <p:cxnSp>
              <p:nvCxnSpPr>
                <p:cNvPr id="23" name="رابط مستقيم 22"/>
                <p:cNvCxnSpPr/>
                <p:nvPr/>
              </p:nvCxnSpPr>
              <p:spPr bwMode="auto">
                <a:xfrm>
                  <a:off x="6172200" y="4495800"/>
                  <a:ext cx="1098698" cy="0"/>
                </a:xfrm>
                <a:prstGeom prst="line">
                  <a:avLst/>
                </a:prstGeom>
                <a:solidFill>
                  <a:schemeClr val="accent1"/>
                </a:solidFill>
                <a:ln w="57150" cap="sq"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مستطيل 23"/>
                <p:cNvSpPr/>
                <p:nvPr/>
              </p:nvSpPr>
              <p:spPr bwMode="auto">
                <a:xfrm>
                  <a:off x="1348503" y="4267200"/>
                  <a:ext cx="1623298" cy="457200"/>
                </a:xfrm>
                <a:prstGeom prst="rect">
                  <a:avLst/>
                </a:prstGeom>
                <a:ln>
                  <a:headEnd type="none" w="sm" len="sm"/>
                  <a:tailEnd type="none" w="sm" len="sm"/>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bg2"/>
                      </a:solidFill>
                      <a:effectLst/>
                      <a:latin typeface="Times New Roman" pitchFamily="18" charset="0"/>
                    </a:rPr>
                    <a:t>customer</a:t>
                  </a:r>
                </a:p>
              </p:txBody>
            </p:sp>
          </p:grpSp>
          <p:sp>
            <p:nvSpPr>
              <p:cNvPr id="10" name="شكل بيضاوي 9"/>
              <p:cNvSpPr/>
              <p:nvPr/>
            </p:nvSpPr>
            <p:spPr bwMode="auto">
              <a:xfrm>
                <a:off x="7581900" y="2362200"/>
                <a:ext cx="1524000" cy="609600"/>
              </a:xfrm>
              <a:prstGeom prst="ellipse">
                <a:avLst/>
              </a:prstGeom>
              <a:gradFill flip="none" rotWithShape="1">
                <a:gsLst>
                  <a:gs pos="0">
                    <a:srgbClr val="EA2EB4">
                      <a:tint val="66000"/>
                      <a:satMod val="160000"/>
                    </a:srgbClr>
                  </a:gs>
                  <a:gs pos="50000">
                    <a:srgbClr val="EA2EB4">
                      <a:tint val="44500"/>
                      <a:satMod val="160000"/>
                    </a:srgbClr>
                  </a:gs>
                  <a:gs pos="100000">
                    <a:srgbClr val="EA2EB4">
                      <a:tint val="23500"/>
                      <a:satMod val="160000"/>
                    </a:srgbClr>
                  </a:gs>
                </a:gsLst>
                <a:path path="circle">
                  <a:fillToRect l="50000" t="50000" r="50000" b="50000"/>
                </a:path>
                <a:tileRect/>
              </a:gradFill>
              <a:ln w="12700"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u="none" strike="noStrike" cap="none" normalizeH="0" baseline="0" dirty="0">
                    <a:ln>
                      <a:noFill/>
                    </a:ln>
                    <a:solidFill>
                      <a:schemeClr val="bg2"/>
                    </a:solidFill>
                    <a:effectLst/>
                    <a:latin typeface="Times New Roman" pitchFamily="18" charset="0"/>
                  </a:rPr>
                  <a:t>   amount</a:t>
                </a:r>
                <a:endParaRPr kumimoji="0" lang="en-US" sz="1800" i="0" u="none" strike="noStrike" cap="none" normalizeH="0" baseline="0" dirty="0">
                  <a:ln>
                    <a:noFill/>
                  </a:ln>
                  <a:solidFill>
                    <a:schemeClr val="bg2"/>
                  </a:solidFill>
                  <a:effectLst/>
                  <a:latin typeface="Times New Roman" pitchFamily="18" charset="0"/>
                </a:endParaRPr>
              </a:p>
            </p:txBody>
          </p:sp>
          <p:sp>
            <p:nvSpPr>
              <p:cNvPr id="11" name="شكل بيضاوي 10"/>
              <p:cNvSpPr/>
              <p:nvPr/>
            </p:nvSpPr>
            <p:spPr bwMode="auto">
              <a:xfrm>
                <a:off x="5334000" y="2362200"/>
                <a:ext cx="1981200" cy="609600"/>
              </a:xfrm>
              <a:prstGeom prst="ellipse">
                <a:avLst/>
              </a:prstGeom>
              <a:gradFill flip="none" rotWithShape="1">
                <a:gsLst>
                  <a:gs pos="0">
                    <a:srgbClr val="EA2EB4">
                      <a:tint val="66000"/>
                      <a:satMod val="160000"/>
                    </a:srgbClr>
                  </a:gs>
                  <a:gs pos="50000">
                    <a:srgbClr val="EA2EB4">
                      <a:tint val="44500"/>
                      <a:satMod val="160000"/>
                    </a:srgbClr>
                  </a:gs>
                  <a:gs pos="100000">
                    <a:srgbClr val="EA2EB4">
                      <a:tint val="23500"/>
                      <a:satMod val="160000"/>
                    </a:srgbClr>
                  </a:gs>
                </a:gsLst>
                <a:path path="circle">
                  <a:fillToRect l="50000" t="50000" r="50000" b="50000"/>
                </a:path>
                <a:tileRect/>
              </a:gradFill>
              <a:ln w="12700"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u="sng" strike="noStrike" cap="none" normalizeH="0" baseline="0" dirty="0">
                    <a:ln>
                      <a:noFill/>
                    </a:ln>
                    <a:solidFill>
                      <a:schemeClr val="bg2"/>
                    </a:solidFill>
                    <a:effectLst/>
                    <a:latin typeface="Times New Roman" pitchFamily="18" charset="0"/>
                  </a:rPr>
                  <a:t>loan-numbe</a:t>
                </a:r>
                <a:r>
                  <a:rPr kumimoji="0" lang="en-US" sz="1600" b="1" i="0" u="sng" strike="noStrike" cap="none" normalizeH="0" baseline="0" dirty="0">
                    <a:ln>
                      <a:noFill/>
                    </a:ln>
                    <a:solidFill>
                      <a:schemeClr val="bg2"/>
                    </a:solidFill>
                    <a:effectLst/>
                    <a:latin typeface="Times New Roman" pitchFamily="18" charset="0"/>
                  </a:rPr>
                  <a:t>r</a:t>
                </a:r>
                <a:endParaRPr kumimoji="0" lang="en-US" sz="2400" b="1" i="0" u="sng" strike="noStrike" cap="none" normalizeH="0" baseline="0" dirty="0">
                  <a:ln>
                    <a:noFill/>
                  </a:ln>
                  <a:solidFill>
                    <a:schemeClr val="bg2"/>
                  </a:solidFill>
                  <a:effectLst/>
                  <a:latin typeface="Times New Roman" pitchFamily="18" charset="0"/>
                </a:endParaRPr>
              </a:p>
            </p:txBody>
          </p:sp>
          <p:sp>
            <p:nvSpPr>
              <p:cNvPr id="12" name="شكل بيضاوي 11"/>
              <p:cNvSpPr/>
              <p:nvPr/>
            </p:nvSpPr>
            <p:spPr bwMode="auto">
              <a:xfrm>
                <a:off x="2514599" y="2324100"/>
                <a:ext cx="2502646" cy="609600"/>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a:solidFill>
                      <a:schemeClr val="bg2"/>
                    </a:solidFill>
                  </a:rPr>
                  <a:t>Customer-street</a:t>
                </a:r>
                <a:endParaRPr kumimoji="0" lang="en-US" sz="2400" b="1" i="0" strike="noStrike" cap="none" normalizeH="0" baseline="0" dirty="0">
                  <a:ln>
                    <a:noFill/>
                  </a:ln>
                  <a:solidFill>
                    <a:schemeClr val="bg2"/>
                  </a:solidFill>
                  <a:effectLst/>
                  <a:latin typeface="Times New Roman" pitchFamily="18" charset="0"/>
                </a:endParaRPr>
              </a:p>
            </p:txBody>
          </p:sp>
          <p:sp>
            <p:nvSpPr>
              <p:cNvPr id="13" name="شكل بيضاوي 12"/>
              <p:cNvSpPr/>
              <p:nvPr/>
            </p:nvSpPr>
            <p:spPr bwMode="auto">
              <a:xfrm>
                <a:off x="2666999" y="3130550"/>
                <a:ext cx="2193613" cy="609600"/>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a:solidFill>
                      <a:schemeClr val="bg2"/>
                    </a:solidFill>
                  </a:rPr>
                  <a:t>Customer-city</a:t>
                </a:r>
                <a:endParaRPr kumimoji="0" lang="en-US" sz="2400" b="1" i="0" strike="noStrike" cap="none" normalizeH="0" baseline="0" dirty="0">
                  <a:ln>
                    <a:noFill/>
                  </a:ln>
                  <a:solidFill>
                    <a:schemeClr val="bg2"/>
                  </a:solidFill>
                  <a:effectLst/>
                  <a:latin typeface="Times New Roman" pitchFamily="18" charset="0"/>
                </a:endParaRPr>
              </a:p>
            </p:txBody>
          </p:sp>
          <p:cxnSp>
            <p:nvCxnSpPr>
              <p:cNvPr id="14" name="رابط مستقيم 13"/>
              <p:cNvCxnSpPr/>
              <p:nvPr/>
            </p:nvCxnSpPr>
            <p:spPr bwMode="auto">
              <a:xfrm flipH="1">
                <a:off x="2362201" y="2873466"/>
                <a:ext cx="464858" cy="1375149"/>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رابط مستقيم 14"/>
              <p:cNvCxnSpPr/>
              <p:nvPr/>
            </p:nvCxnSpPr>
            <p:spPr bwMode="auto">
              <a:xfrm>
                <a:off x="1752600" y="2933700"/>
                <a:ext cx="609600" cy="1285875"/>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رابط مستقيم 15"/>
              <p:cNvCxnSpPr/>
              <p:nvPr/>
            </p:nvCxnSpPr>
            <p:spPr bwMode="auto">
              <a:xfrm flipH="1">
                <a:off x="2362201" y="3740150"/>
                <a:ext cx="847724" cy="479425"/>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رابط مستقيم 16"/>
              <p:cNvCxnSpPr>
                <a:stCxn id="5" idx="5"/>
              </p:cNvCxnSpPr>
              <p:nvPr/>
            </p:nvCxnSpPr>
            <p:spPr bwMode="auto">
              <a:xfrm>
                <a:off x="1547113" y="3705690"/>
                <a:ext cx="815087" cy="513885"/>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رابط مستقيم 17"/>
              <p:cNvCxnSpPr>
                <a:endCxn id="21" idx="0"/>
              </p:cNvCxnSpPr>
              <p:nvPr/>
            </p:nvCxnSpPr>
            <p:spPr bwMode="auto">
              <a:xfrm flipH="1">
                <a:off x="7842398" y="2970490"/>
                <a:ext cx="460096" cy="1249085"/>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رابط مستقيم 18"/>
              <p:cNvCxnSpPr>
                <a:endCxn id="21" idx="0"/>
              </p:cNvCxnSpPr>
              <p:nvPr/>
            </p:nvCxnSpPr>
            <p:spPr bwMode="auto">
              <a:xfrm>
                <a:off x="6943725" y="2918102"/>
                <a:ext cx="898673" cy="1301473"/>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sp>
        <p:nvSpPr>
          <p:cNvPr id="27" name="مربع نص 26"/>
          <p:cNvSpPr txBox="1"/>
          <p:nvPr/>
        </p:nvSpPr>
        <p:spPr>
          <a:xfrm>
            <a:off x="6587168" y="4983199"/>
            <a:ext cx="423232" cy="461665"/>
          </a:xfrm>
          <a:prstGeom prst="rect">
            <a:avLst/>
          </a:prstGeom>
          <a:noFill/>
        </p:spPr>
        <p:txBody>
          <a:bodyPr wrap="square" rtlCol="0">
            <a:spAutoFit/>
          </a:bodyPr>
          <a:lstStyle/>
          <a:p>
            <a:r>
              <a:rPr lang="en-US" dirty="0"/>
              <a:t>N</a:t>
            </a:r>
          </a:p>
        </p:txBody>
      </p:sp>
    </p:spTree>
    <p:extLst>
      <p:ext uri="{BB962C8B-B14F-4D97-AF65-F5344CB8AC3E}">
        <p14:creationId xmlns:p14="http://schemas.microsoft.com/office/powerpoint/2010/main" val="710755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2000"/>
                                        <p:tgtEl>
                                          <p:spTgt spid="4"/>
                                        </p:tgtEl>
                                      </p:cBhvr>
                                    </p:animEffect>
                                    <p:anim calcmode="lin" valueType="num">
                                      <p:cBhvr>
                                        <p:cTn id="15" dur="2000" fill="hold"/>
                                        <p:tgtEl>
                                          <p:spTgt spid="4"/>
                                        </p:tgtEl>
                                        <p:attrNameLst>
                                          <p:attrName>ppt_w</p:attrName>
                                        </p:attrNameLst>
                                      </p:cBhvr>
                                      <p:tavLst>
                                        <p:tav tm="0" fmla="#ppt_w*sin(2.5*pi*$)">
                                          <p:val>
                                            <p:fltVal val="0"/>
                                          </p:val>
                                        </p:tav>
                                        <p:tav tm="100000">
                                          <p:val>
                                            <p:fltVal val="1"/>
                                          </p:val>
                                        </p:tav>
                                      </p:tavLst>
                                    </p:anim>
                                    <p:anim calcmode="lin" valueType="num">
                                      <p:cBhvr>
                                        <p:cTn id="16" dur="2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016000" y="838200"/>
            <a:ext cx="8051800" cy="1815882"/>
          </a:xfrm>
          <a:prstGeom prst="rect">
            <a:avLst/>
          </a:prstGeom>
          <a:noFill/>
          <a:ln w="28575">
            <a:noFill/>
          </a:ln>
        </p:spPr>
        <p:txBody>
          <a:bodyPr wrap="square" rtlCol="0">
            <a:spAutoFit/>
          </a:bodyPr>
          <a:lstStyle/>
          <a:p>
            <a:pPr lvl="0" algn="just"/>
            <a:r>
              <a:rPr lang="en-US" sz="2800" dirty="0"/>
              <a:t>If the relationship set </a:t>
            </a:r>
            <a:r>
              <a:rPr lang="en-US" sz="2800" i="1" dirty="0"/>
              <a:t>borrower </a:t>
            </a:r>
            <a:r>
              <a:rPr lang="en-US" sz="2800" dirty="0"/>
              <a:t>were one-to-many, from </a:t>
            </a:r>
            <a:r>
              <a:rPr lang="en-US" sz="2800" i="1" dirty="0"/>
              <a:t>customer </a:t>
            </a:r>
            <a:r>
              <a:rPr lang="en-US" sz="2800" dirty="0"/>
              <a:t>to</a:t>
            </a:r>
            <a:r>
              <a:rPr lang="en-US" sz="2800" i="1" dirty="0"/>
              <a:t> loan</a:t>
            </a:r>
            <a:r>
              <a:rPr lang="en-US" sz="2800" dirty="0"/>
              <a:t>, then the line from </a:t>
            </a:r>
            <a:r>
              <a:rPr lang="en-US" sz="2800" i="1" dirty="0"/>
              <a:t>borrower </a:t>
            </a:r>
            <a:r>
              <a:rPr lang="en-US" sz="2800" dirty="0"/>
              <a:t>to </a:t>
            </a:r>
            <a:r>
              <a:rPr lang="en-US" sz="2800" i="1" dirty="0"/>
              <a:t>customer </a:t>
            </a:r>
            <a:r>
              <a:rPr lang="en-US" sz="2800" dirty="0"/>
              <a:t>would be directed, with an arrow pointing</a:t>
            </a:r>
            <a:r>
              <a:rPr lang="en-US" sz="2800" i="1" dirty="0"/>
              <a:t> </a:t>
            </a:r>
            <a:r>
              <a:rPr lang="en-US" sz="2800" dirty="0"/>
              <a:t>to the </a:t>
            </a:r>
            <a:r>
              <a:rPr lang="en-US" sz="2800" i="1" dirty="0"/>
              <a:t>customer </a:t>
            </a:r>
            <a:r>
              <a:rPr lang="en-US" sz="2800" dirty="0"/>
              <a:t>entity set</a:t>
            </a:r>
          </a:p>
        </p:txBody>
      </p:sp>
      <p:cxnSp>
        <p:nvCxnSpPr>
          <p:cNvPr id="20" name="رابط مستقيم 19"/>
          <p:cNvCxnSpPr>
            <a:stCxn id="25" idx="1"/>
          </p:cNvCxnSpPr>
          <p:nvPr/>
        </p:nvCxnSpPr>
        <p:spPr bwMode="auto">
          <a:xfrm flipH="1">
            <a:off x="3528856" y="5401234"/>
            <a:ext cx="951475" cy="1992"/>
          </a:xfrm>
          <a:prstGeom prst="line">
            <a:avLst/>
          </a:prstGeom>
          <a:solidFill>
            <a:schemeClr val="accent1"/>
          </a:solidFill>
          <a:ln w="57150" cap="sq"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رابط مستقيم 22"/>
          <p:cNvCxnSpPr/>
          <p:nvPr/>
        </p:nvCxnSpPr>
        <p:spPr bwMode="auto">
          <a:xfrm>
            <a:off x="6383281" y="5401234"/>
            <a:ext cx="979925" cy="0"/>
          </a:xfrm>
          <a:prstGeom prst="line">
            <a:avLst/>
          </a:prstGeom>
          <a:solidFill>
            <a:schemeClr val="accent1"/>
          </a:solidFill>
          <a:ln w="57150" cap="sq"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2" name="مجموعة 31"/>
          <p:cNvGrpSpPr/>
          <p:nvPr/>
        </p:nvGrpSpPr>
        <p:grpSpPr>
          <a:xfrm>
            <a:off x="709444" y="3505200"/>
            <a:ext cx="8358356" cy="2712263"/>
            <a:chOff x="709444" y="3505200"/>
            <a:chExt cx="8358356" cy="2712263"/>
          </a:xfrm>
        </p:grpSpPr>
        <p:grpSp>
          <p:nvGrpSpPr>
            <p:cNvPr id="22" name="مجموعة 21"/>
            <p:cNvGrpSpPr/>
            <p:nvPr/>
          </p:nvGrpSpPr>
          <p:grpSpPr>
            <a:xfrm>
              <a:off x="4480331" y="4585004"/>
              <a:ext cx="2310725" cy="1632459"/>
              <a:chOff x="4038600" y="3581400"/>
              <a:chExt cx="2590800" cy="1828800"/>
            </a:xfrm>
          </p:grpSpPr>
          <p:sp>
            <p:nvSpPr>
              <p:cNvPr id="25" name="معين 24"/>
              <p:cNvSpPr/>
              <p:nvPr/>
            </p:nvSpPr>
            <p:spPr bwMode="auto">
              <a:xfrm>
                <a:off x="4038600" y="3581400"/>
                <a:ext cx="2133600" cy="1828800"/>
              </a:xfrm>
              <a:prstGeom prst="diamond">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path path="circle">
                  <a:fillToRect l="50000" t="50000" r="50000" b="50000"/>
                </a:path>
                <a:tileRect/>
              </a:gradFill>
              <a:ln>
                <a:solidFill>
                  <a:schemeClr val="bg2"/>
                </a:solidFill>
                <a:headEnd type="none" w="sm" len="sm"/>
                <a:tailEnd type="none" w="sm" len="sm"/>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sz="1600" b="1" dirty="0">
                  <a:solidFill>
                    <a:schemeClr val="tx1"/>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p:txBody>
          </p:sp>
          <p:sp>
            <p:nvSpPr>
              <p:cNvPr id="26" name="مربع نص 25"/>
              <p:cNvSpPr txBox="1"/>
              <p:nvPr/>
            </p:nvSpPr>
            <p:spPr>
              <a:xfrm>
                <a:off x="4495800" y="4267200"/>
                <a:ext cx="2133600" cy="461665"/>
              </a:xfrm>
              <a:prstGeom prst="rect">
                <a:avLst/>
              </a:prstGeom>
              <a:noFill/>
            </p:spPr>
            <p:txBody>
              <a:bodyPr wrap="square" rtlCol="0">
                <a:spAutoFit/>
              </a:bodyPr>
              <a:lstStyle/>
              <a:p>
                <a:r>
                  <a:rPr lang="en-US" dirty="0"/>
                  <a:t>borrower</a:t>
                </a:r>
              </a:p>
            </p:txBody>
          </p:sp>
        </p:grpSp>
        <p:grpSp>
          <p:nvGrpSpPr>
            <p:cNvPr id="31" name="مجموعة 30"/>
            <p:cNvGrpSpPr/>
            <p:nvPr/>
          </p:nvGrpSpPr>
          <p:grpSpPr>
            <a:xfrm>
              <a:off x="709444" y="3505200"/>
              <a:ext cx="8358356" cy="2100091"/>
              <a:chOff x="709444" y="3505200"/>
              <a:chExt cx="8358356" cy="2100091"/>
            </a:xfrm>
          </p:grpSpPr>
          <p:grpSp>
            <p:nvGrpSpPr>
              <p:cNvPr id="30" name="مجموعة 29"/>
              <p:cNvGrpSpPr/>
              <p:nvPr/>
            </p:nvGrpSpPr>
            <p:grpSpPr>
              <a:xfrm>
                <a:off x="709444" y="3505200"/>
                <a:ext cx="4711700" cy="2100091"/>
                <a:chOff x="709444" y="3505200"/>
                <a:chExt cx="4711700" cy="2100091"/>
              </a:xfrm>
            </p:grpSpPr>
            <p:sp>
              <p:nvSpPr>
                <p:cNvPr id="24" name="مستطيل 23"/>
                <p:cNvSpPr/>
                <p:nvPr/>
              </p:nvSpPr>
              <p:spPr bwMode="auto">
                <a:xfrm>
                  <a:off x="2081044" y="5197176"/>
                  <a:ext cx="1447813" cy="408115"/>
                </a:xfrm>
                <a:prstGeom prst="rect">
                  <a:avLst/>
                </a:prstGeom>
                <a:ln>
                  <a:headEnd type="none" w="sm" len="sm"/>
                  <a:tailEnd type="none" w="sm" len="sm"/>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bg2"/>
                      </a:solidFill>
                      <a:effectLst/>
                      <a:latin typeface="Times New Roman" pitchFamily="18" charset="0"/>
                    </a:rPr>
                    <a:t>customer</a:t>
                  </a:r>
                </a:p>
              </p:txBody>
            </p:sp>
            <p:grpSp>
              <p:nvGrpSpPr>
                <p:cNvPr id="9" name="مجموعة 8"/>
                <p:cNvGrpSpPr/>
                <p:nvPr/>
              </p:nvGrpSpPr>
              <p:grpSpPr>
                <a:xfrm>
                  <a:off x="709444" y="3505200"/>
                  <a:ext cx="4711700" cy="1717898"/>
                  <a:chOff x="709444" y="3505200"/>
                  <a:chExt cx="4711700" cy="1717898"/>
                </a:xfrm>
              </p:grpSpPr>
              <p:sp>
                <p:nvSpPr>
                  <p:cNvPr id="5" name="شكل بيضاوي 4"/>
                  <p:cNvSpPr/>
                  <p:nvPr/>
                </p:nvSpPr>
                <p:spPr bwMode="auto">
                  <a:xfrm>
                    <a:off x="861844" y="4273998"/>
                    <a:ext cx="1715537"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u="sng" dirty="0">
                        <a:solidFill>
                          <a:schemeClr val="bg2"/>
                        </a:solidFill>
                      </a:rPr>
                      <a:t>Customer-id</a:t>
                    </a:r>
                    <a:endParaRPr kumimoji="0" lang="en-US" sz="2400" b="1" i="0" u="sng" strike="noStrike" cap="none" normalizeH="0" baseline="0" dirty="0">
                      <a:ln>
                        <a:noFill/>
                      </a:ln>
                      <a:solidFill>
                        <a:schemeClr val="bg2"/>
                      </a:solidFill>
                      <a:effectLst/>
                    </a:endParaRPr>
                  </a:p>
                </p:txBody>
              </p:sp>
              <p:sp>
                <p:nvSpPr>
                  <p:cNvPr id="6" name="شكل بيضاوي 5"/>
                  <p:cNvSpPr/>
                  <p:nvPr/>
                </p:nvSpPr>
                <p:spPr bwMode="auto">
                  <a:xfrm>
                    <a:off x="709444" y="3539210"/>
                    <a:ext cx="2207750"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a:solidFill>
                          <a:schemeClr val="bg2"/>
                        </a:solidFill>
                      </a:rPr>
                      <a:t>Customer-name</a:t>
                    </a:r>
                    <a:endParaRPr kumimoji="0" lang="en-US" sz="2400" b="1" i="0" strike="noStrike" cap="none" normalizeH="0" baseline="0" dirty="0">
                      <a:ln>
                        <a:noFill/>
                      </a:ln>
                      <a:solidFill>
                        <a:schemeClr val="bg2"/>
                      </a:solidFill>
                      <a:effectLst/>
                      <a:latin typeface="Times New Roman" pitchFamily="18" charset="0"/>
                    </a:endParaRPr>
                  </a:p>
                </p:txBody>
              </p:sp>
              <p:sp>
                <p:nvSpPr>
                  <p:cNvPr id="12" name="شكل بيضاوي 11"/>
                  <p:cNvSpPr/>
                  <p:nvPr/>
                </p:nvSpPr>
                <p:spPr bwMode="auto">
                  <a:xfrm>
                    <a:off x="3189043" y="3505200"/>
                    <a:ext cx="2232101"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a:solidFill>
                          <a:schemeClr val="bg2"/>
                        </a:solidFill>
                      </a:rPr>
                      <a:t>Customer-street</a:t>
                    </a:r>
                    <a:endParaRPr kumimoji="0" lang="en-US" sz="2400" b="1" i="0" strike="noStrike" cap="none" normalizeH="0" baseline="0" dirty="0">
                      <a:ln>
                        <a:noFill/>
                      </a:ln>
                      <a:solidFill>
                        <a:schemeClr val="bg2"/>
                      </a:solidFill>
                      <a:effectLst/>
                      <a:latin typeface="Times New Roman" pitchFamily="18" charset="0"/>
                    </a:endParaRPr>
                  </a:p>
                </p:txBody>
              </p:sp>
              <p:sp>
                <p:nvSpPr>
                  <p:cNvPr id="13" name="شكل بيضاوي 12"/>
                  <p:cNvSpPr/>
                  <p:nvPr/>
                </p:nvSpPr>
                <p:spPr bwMode="auto">
                  <a:xfrm>
                    <a:off x="3324968" y="4225069"/>
                    <a:ext cx="1956475"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a:solidFill>
                          <a:schemeClr val="bg2"/>
                        </a:solidFill>
                      </a:rPr>
                      <a:t>Customer-city</a:t>
                    </a:r>
                    <a:endParaRPr kumimoji="0" lang="en-US" sz="2400" b="1" i="0" strike="noStrike" cap="none" normalizeH="0" baseline="0" dirty="0">
                      <a:ln>
                        <a:noFill/>
                      </a:ln>
                      <a:solidFill>
                        <a:schemeClr val="bg2"/>
                      </a:solidFill>
                      <a:effectLst/>
                      <a:latin typeface="Times New Roman" pitchFamily="18" charset="0"/>
                    </a:endParaRPr>
                  </a:p>
                </p:txBody>
              </p:sp>
              <p:cxnSp>
                <p:nvCxnSpPr>
                  <p:cNvPr id="14" name="رابط مستقيم 13"/>
                  <p:cNvCxnSpPr/>
                  <p:nvPr/>
                </p:nvCxnSpPr>
                <p:spPr bwMode="auto">
                  <a:xfrm flipH="1">
                    <a:off x="3053120" y="3995586"/>
                    <a:ext cx="414605" cy="1227512"/>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رابط مستقيم 14"/>
                  <p:cNvCxnSpPr/>
                  <p:nvPr/>
                </p:nvCxnSpPr>
                <p:spPr bwMode="auto">
                  <a:xfrm>
                    <a:off x="2509419" y="4049353"/>
                    <a:ext cx="543700" cy="1147823"/>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رابط مستقيم 15"/>
                  <p:cNvCxnSpPr/>
                  <p:nvPr/>
                </p:nvCxnSpPr>
                <p:spPr bwMode="auto">
                  <a:xfrm flipH="1">
                    <a:off x="3053120" y="4769222"/>
                    <a:ext cx="756082" cy="427954"/>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رابط مستقيم 16"/>
                  <p:cNvCxnSpPr>
                    <a:stCxn id="5" idx="5"/>
                  </p:cNvCxnSpPr>
                  <p:nvPr/>
                </p:nvCxnSpPr>
                <p:spPr bwMode="auto">
                  <a:xfrm>
                    <a:off x="2326146" y="4738462"/>
                    <a:ext cx="726973" cy="458714"/>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grpSp>
            <p:nvGrpSpPr>
              <p:cNvPr id="29" name="مجموعة 28"/>
              <p:cNvGrpSpPr/>
              <p:nvPr/>
            </p:nvGrpSpPr>
            <p:grpSpPr>
              <a:xfrm>
                <a:off x="5703656" y="3539210"/>
                <a:ext cx="3364144" cy="2066081"/>
                <a:chOff x="5703656" y="3539210"/>
                <a:chExt cx="3364144" cy="2066081"/>
              </a:xfrm>
            </p:grpSpPr>
            <p:sp>
              <p:nvSpPr>
                <p:cNvPr id="21" name="مستطيل 20"/>
                <p:cNvSpPr/>
                <p:nvPr/>
              </p:nvSpPr>
              <p:spPr bwMode="auto">
                <a:xfrm>
                  <a:off x="7363206" y="5197176"/>
                  <a:ext cx="1155362" cy="408115"/>
                </a:xfrm>
                <a:prstGeom prst="rect">
                  <a:avLst/>
                </a:prstGeom>
                <a:ln>
                  <a:headEnd type="none" w="sm" len="sm"/>
                  <a:tailEnd type="none" w="sm" len="sm"/>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bg2"/>
                      </a:solidFill>
                      <a:effectLst/>
                      <a:latin typeface="Times New Roman" pitchFamily="18" charset="0"/>
                    </a:rPr>
                    <a:t>loan</a:t>
                  </a:r>
                </a:p>
              </p:txBody>
            </p:sp>
            <p:grpSp>
              <p:nvGrpSpPr>
                <p:cNvPr id="28" name="مجموعة 27"/>
                <p:cNvGrpSpPr/>
                <p:nvPr/>
              </p:nvGrpSpPr>
              <p:grpSpPr>
                <a:xfrm>
                  <a:off x="5703656" y="3539210"/>
                  <a:ext cx="3364144" cy="1657966"/>
                  <a:chOff x="5703656" y="3539210"/>
                  <a:chExt cx="3364144" cy="1657966"/>
                </a:xfrm>
              </p:grpSpPr>
              <p:sp>
                <p:nvSpPr>
                  <p:cNvPr id="10" name="شكل بيضاوي 9"/>
                  <p:cNvSpPr/>
                  <p:nvPr/>
                </p:nvSpPr>
                <p:spPr bwMode="auto">
                  <a:xfrm>
                    <a:off x="7708550" y="3539210"/>
                    <a:ext cx="1359250" cy="544153"/>
                  </a:xfrm>
                  <a:prstGeom prst="ellipse">
                    <a:avLst/>
                  </a:prstGeom>
                  <a:gradFill flip="none" rotWithShape="1">
                    <a:gsLst>
                      <a:gs pos="0">
                        <a:srgbClr val="EA2EB4">
                          <a:tint val="66000"/>
                          <a:satMod val="160000"/>
                        </a:srgbClr>
                      </a:gs>
                      <a:gs pos="50000">
                        <a:srgbClr val="EA2EB4">
                          <a:tint val="44500"/>
                          <a:satMod val="160000"/>
                        </a:srgbClr>
                      </a:gs>
                      <a:gs pos="100000">
                        <a:srgbClr val="EA2EB4">
                          <a:tint val="23500"/>
                          <a:satMod val="160000"/>
                        </a:srgbClr>
                      </a:gs>
                    </a:gsLst>
                    <a:path path="circle">
                      <a:fillToRect l="50000" t="50000" r="50000" b="50000"/>
                    </a:path>
                    <a:tileRect/>
                  </a:gradFill>
                  <a:ln w="12700"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u="none" strike="noStrike" cap="none" normalizeH="0" baseline="0" dirty="0">
                        <a:ln>
                          <a:noFill/>
                        </a:ln>
                        <a:solidFill>
                          <a:schemeClr val="bg2"/>
                        </a:solidFill>
                        <a:effectLst/>
                        <a:latin typeface="Times New Roman" pitchFamily="18" charset="0"/>
                      </a:rPr>
                      <a:t>   amount</a:t>
                    </a:r>
                    <a:endParaRPr kumimoji="0" lang="en-US" sz="1800" i="0" u="none" strike="noStrike" cap="none" normalizeH="0" baseline="0" dirty="0">
                      <a:ln>
                        <a:noFill/>
                      </a:ln>
                      <a:solidFill>
                        <a:schemeClr val="bg2"/>
                      </a:solidFill>
                      <a:effectLst/>
                      <a:latin typeface="Times New Roman" pitchFamily="18" charset="0"/>
                    </a:endParaRPr>
                  </a:p>
                </p:txBody>
              </p:sp>
              <p:sp>
                <p:nvSpPr>
                  <p:cNvPr id="11" name="شكل بيضاوي 10"/>
                  <p:cNvSpPr/>
                  <p:nvPr/>
                </p:nvSpPr>
                <p:spPr bwMode="auto">
                  <a:xfrm>
                    <a:off x="5703656" y="3539210"/>
                    <a:ext cx="1767025" cy="544153"/>
                  </a:xfrm>
                  <a:prstGeom prst="ellipse">
                    <a:avLst/>
                  </a:prstGeom>
                  <a:gradFill flip="none" rotWithShape="1">
                    <a:gsLst>
                      <a:gs pos="0">
                        <a:srgbClr val="EA2EB4">
                          <a:tint val="66000"/>
                          <a:satMod val="160000"/>
                        </a:srgbClr>
                      </a:gs>
                      <a:gs pos="50000">
                        <a:srgbClr val="EA2EB4">
                          <a:tint val="44500"/>
                          <a:satMod val="160000"/>
                        </a:srgbClr>
                      </a:gs>
                      <a:gs pos="100000">
                        <a:srgbClr val="EA2EB4">
                          <a:tint val="23500"/>
                          <a:satMod val="160000"/>
                        </a:srgbClr>
                      </a:gs>
                    </a:gsLst>
                    <a:path path="circle">
                      <a:fillToRect l="50000" t="50000" r="50000" b="50000"/>
                    </a:path>
                    <a:tileRect/>
                  </a:gradFill>
                  <a:ln w="12700"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u="sng" strike="noStrike" cap="none" normalizeH="0" baseline="0" dirty="0">
                        <a:ln>
                          <a:noFill/>
                        </a:ln>
                        <a:solidFill>
                          <a:schemeClr val="bg2"/>
                        </a:solidFill>
                        <a:effectLst/>
                        <a:latin typeface="Times New Roman" pitchFamily="18" charset="0"/>
                      </a:rPr>
                      <a:t>loan-numbe</a:t>
                    </a:r>
                    <a:r>
                      <a:rPr kumimoji="0" lang="en-US" sz="1600" b="1" i="0" u="sng" strike="noStrike" cap="none" normalizeH="0" baseline="0" dirty="0">
                        <a:ln>
                          <a:noFill/>
                        </a:ln>
                        <a:solidFill>
                          <a:schemeClr val="bg2"/>
                        </a:solidFill>
                        <a:effectLst/>
                        <a:latin typeface="Times New Roman" pitchFamily="18" charset="0"/>
                      </a:rPr>
                      <a:t>r</a:t>
                    </a:r>
                    <a:endParaRPr kumimoji="0" lang="en-US" sz="2400" b="1" i="0" u="sng" strike="noStrike" cap="none" normalizeH="0" baseline="0" dirty="0">
                      <a:ln>
                        <a:noFill/>
                      </a:ln>
                      <a:solidFill>
                        <a:schemeClr val="bg2"/>
                      </a:solidFill>
                      <a:effectLst/>
                      <a:latin typeface="Times New Roman" pitchFamily="18" charset="0"/>
                    </a:endParaRPr>
                  </a:p>
                </p:txBody>
              </p:sp>
              <p:cxnSp>
                <p:nvCxnSpPr>
                  <p:cNvPr id="18" name="رابط مستقيم 17"/>
                  <p:cNvCxnSpPr>
                    <a:endCxn id="21" idx="0"/>
                  </p:cNvCxnSpPr>
                  <p:nvPr/>
                </p:nvCxnSpPr>
                <p:spPr bwMode="auto">
                  <a:xfrm flipH="1">
                    <a:off x="7940887" y="4082193"/>
                    <a:ext cx="410358" cy="1114983"/>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رابط مستقيم 18"/>
                  <p:cNvCxnSpPr>
                    <a:endCxn id="21" idx="0"/>
                  </p:cNvCxnSpPr>
                  <p:nvPr/>
                </p:nvCxnSpPr>
                <p:spPr bwMode="auto">
                  <a:xfrm>
                    <a:off x="7139364" y="4035430"/>
                    <a:ext cx="801523" cy="1161746"/>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grpSp>
      </p:grpSp>
      <p:sp>
        <p:nvSpPr>
          <p:cNvPr id="34" name="مربع نص 33"/>
          <p:cNvSpPr txBox="1"/>
          <p:nvPr/>
        </p:nvSpPr>
        <p:spPr>
          <a:xfrm>
            <a:off x="3966389" y="4967819"/>
            <a:ext cx="418893" cy="461665"/>
          </a:xfrm>
          <a:prstGeom prst="rect">
            <a:avLst/>
          </a:prstGeom>
          <a:noFill/>
        </p:spPr>
        <p:txBody>
          <a:bodyPr wrap="square" rtlCol="0">
            <a:spAutoFit/>
          </a:bodyPr>
          <a:lstStyle/>
          <a:p>
            <a:r>
              <a:rPr lang="en-US" dirty="0"/>
              <a:t>1</a:t>
            </a:r>
          </a:p>
        </p:txBody>
      </p:sp>
      <p:sp>
        <p:nvSpPr>
          <p:cNvPr id="35" name="مربع نص 34"/>
          <p:cNvSpPr txBox="1"/>
          <p:nvPr/>
        </p:nvSpPr>
        <p:spPr>
          <a:xfrm>
            <a:off x="6591507" y="4953000"/>
            <a:ext cx="418893" cy="461665"/>
          </a:xfrm>
          <a:prstGeom prst="rect">
            <a:avLst/>
          </a:prstGeom>
          <a:noFill/>
        </p:spPr>
        <p:txBody>
          <a:bodyPr wrap="square" rtlCol="0">
            <a:spAutoFit/>
          </a:bodyPr>
          <a:lstStyle/>
          <a:p>
            <a:r>
              <a:rPr lang="en-US" dirty="0"/>
              <a:t>N</a:t>
            </a:r>
          </a:p>
        </p:txBody>
      </p:sp>
    </p:spTree>
    <p:extLst>
      <p:ext uri="{BB962C8B-B14F-4D97-AF65-F5344CB8AC3E}">
        <p14:creationId xmlns:p14="http://schemas.microsoft.com/office/powerpoint/2010/main" val="2618388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2"/>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nodeType="click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barn(inVertical)">
                                      <p:cBhvr>
                                        <p:cTn id="16" dur="500"/>
                                        <p:tgtEl>
                                          <p:spTgt spid="20"/>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34"/>
                                        </p:tgtEl>
                                        <p:attrNameLst>
                                          <p:attrName>style.visibility</p:attrName>
                                        </p:attrNameLst>
                                      </p:cBhvr>
                                      <p:to>
                                        <p:strVal val="visible"/>
                                      </p:to>
                                    </p:set>
                                    <p:animEffect transition="in" filter="fade">
                                      <p:cBhvr>
                                        <p:cTn id="25" dur="1000"/>
                                        <p:tgtEl>
                                          <p:spTgt spid="34"/>
                                        </p:tgtEl>
                                      </p:cBhvr>
                                    </p:animEffect>
                                    <p:anim calcmode="lin" valueType="num">
                                      <p:cBhvr>
                                        <p:cTn id="26" dur="1000" fill="hold"/>
                                        <p:tgtEl>
                                          <p:spTgt spid="34"/>
                                        </p:tgtEl>
                                        <p:attrNameLst>
                                          <p:attrName>ppt_x</p:attrName>
                                        </p:attrNameLst>
                                      </p:cBhvr>
                                      <p:tavLst>
                                        <p:tav tm="0">
                                          <p:val>
                                            <p:strVal val="#ppt_x"/>
                                          </p:val>
                                        </p:tav>
                                        <p:tav tm="100000">
                                          <p:val>
                                            <p:strVal val="#ppt_x"/>
                                          </p:val>
                                        </p:tav>
                                      </p:tavLst>
                                    </p:anim>
                                    <p:anim calcmode="lin" valueType="num">
                                      <p:cBhvr>
                                        <p:cTn id="27"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35"/>
                                        </p:tgtEl>
                                        <p:attrNameLst>
                                          <p:attrName>style.visibility</p:attrName>
                                        </p:attrNameLst>
                                      </p:cBhvr>
                                      <p:to>
                                        <p:strVal val="visible"/>
                                      </p:to>
                                    </p:set>
                                    <p:animEffect transition="in" filter="fade">
                                      <p:cBhvr>
                                        <p:cTn id="32" dur="1000"/>
                                        <p:tgtEl>
                                          <p:spTgt spid="35"/>
                                        </p:tgtEl>
                                      </p:cBhvr>
                                    </p:animEffect>
                                    <p:anim calcmode="lin" valueType="num">
                                      <p:cBhvr>
                                        <p:cTn id="33" dur="1000" fill="hold"/>
                                        <p:tgtEl>
                                          <p:spTgt spid="35"/>
                                        </p:tgtEl>
                                        <p:attrNameLst>
                                          <p:attrName>ppt_x</p:attrName>
                                        </p:attrNameLst>
                                      </p:cBhvr>
                                      <p:tavLst>
                                        <p:tav tm="0">
                                          <p:val>
                                            <p:strVal val="#ppt_x"/>
                                          </p:val>
                                        </p:tav>
                                        <p:tav tm="100000">
                                          <p:val>
                                            <p:strVal val="#ppt_x"/>
                                          </p:val>
                                        </p:tav>
                                      </p:tavLst>
                                    </p:anim>
                                    <p:anim calcmode="lin" valueType="num">
                                      <p:cBhvr>
                                        <p:cTn id="34"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4" grpId="0"/>
      <p:bldP spid="35"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016000" y="1205805"/>
            <a:ext cx="8051800" cy="1384995"/>
          </a:xfrm>
          <a:prstGeom prst="rect">
            <a:avLst/>
          </a:prstGeom>
          <a:noFill/>
          <a:ln w="28575">
            <a:noFill/>
          </a:ln>
        </p:spPr>
        <p:txBody>
          <a:bodyPr wrap="square" rtlCol="0">
            <a:spAutoFit/>
          </a:bodyPr>
          <a:lstStyle/>
          <a:p>
            <a:pPr algn="just"/>
            <a:r>
              <a:rPr lang="en-US" sz="2800" dirty="0"/>
              <a:t>if the relationship set </a:t>
            </a:r>
            <a:r>
              <a:rPr lang="en-US" sz="2800" i="1" dirty="0"/>
              <a:t>borrower </a:t>
            </a:r>
            <a:r>
              <a:rPr lang="en-US" sz="2800" dirty="0"/>
              <a:t>were many-to-one from </a:t>
            </a:r>
            <a:r>
              <a:rPr lang="en-US" sz="2800" i="1" dirty="0"/>
              <a:t>customer </a:t>
            </a:r>
            <a:r>
              <a:rPr lang="en-US" sz="2800" dirty="0"/>
              <a:t>to </a:t>
            </a:r>
            <a:r>
              <a:rPr lang="en-US" sz="2800" i="1" dirty="0"/>
              <a:t>loan</a:t>
            </a:r>
            <a:r>
              <a:rPr lang="en-US" sz="2800" dirty="0"/>
              <a:t>, then the line from </a:t>
            </a:r>
            <a:r>
              <a:rPr lang="en-US" sz="2800" i="1" dirty="0"/>
              <a:t>borrower </a:t>
            </a:r>
            <a:r>
              <a:rPr lang="en-US" sz="2800" dirty="0"/>
              <a:t>to </a:t>
            </a:r>
            <a:r>
              <a:rPr lang="en-US" sz="2800" i="1" dirty="0"/>
              <a:t>loan </a:t>
            </a:r>
            <a:r>
              <a:rPr lang="en-US" sz="2800" dirty="0"/>
              <a:t>would have an arrow pointing to the </a:t>
            </a:r>
            <a:r>
              <a:rPr lang="en-US" sz="2800" i="1" dirty="0"/>
              <a:t>loan </a:t>
            </a:r>
            <a:r>
              <a:rPr lang="en-US" sz="2800" dirty="0"/>
              <a:t>entity set</a:t>
            </a:r>
          </a:p>
        </p:txBody>
      </p:sp>
      <p:cxnSp>
        <p:nvCxnSpPr>
          <p:cNvPr id="20" name="رابط مستقيم 19"/>
          <p:cNvCxnSpPr>
            <a:stCxn id="25" idx="1"/>
          </p:cNvCxnSpPr>
          <p:nvPr/>
        </p:nvCxnSpPr>
        <p:spPr bwMode="auto">
          <a:xfrm flipH="1">
            <a:off x="3528340" y="4944034"/>
            <a:ext cx="951475" cy="1992"/>
          </a:xfrm>
          <a:prstGeom prst="line">
            <a:avLst/>
          </a:prstGeom>
          <a:solidFill>
            <a:schemeClr val="accent1"/>
          </a:solidFill>
          <a:ln w="57150" cap="sq"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رابط مستقيم 22"/>
          <p:cNvCxnSpPr>
            <a:endCxn id="21" idx="1"/>
          </p:cNvCxnSpPr>
          <p:nvPr/>
        </p:nvCxnSpPr>
        <p:spPr bwMode="auto">
          <a:xfrm>
            <a:off x="6382765" y="4944034"/>
            <a:ext cx="979925" cy="0"/>
          </a:xfrm>
          <a:prstGeom prst="line">
            <a:avLst/>
          </a:prstGeom>
          <a:solidFill>
            <a:schemeClr val="accent1"/>
          </a:solidFill>
          <a:ln w="57150" cap="sq" cmpd="sng" algn="ctr">
            <a:solidFill>
              <a:schemeClr val="tx1"/>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2" name="مجموعة 31"/>
          <p:cNvGrpSpPr/>
          <p:nvPr/>
        </p:nvGrpSpPr>
        <p:grpSpPr>
          <a:xfrm>
            <a:off x="708928" y="3048000"/>
            <a:ext cx="8358356" cy="2712263"/>
            <a:chOff x="709444" y="3505200"/>
            <a:chExt cx="8358356" cy="2712263"/>
          </a:xfrm>
        </p:grpSpPr>
        <p:grpSp>
          <p:nvGrpSpPr>
            <p:cNvPr id="22" name="مجموعة 21"/>
            <p:cNvGrpSpPr/>
            <p:nvPr/>
          </p:nvGrpSpPr>
          <p:grpSpPr>
            <a:xfrm>
              <a:off x="4480331" y="4585004"/>
              <a:ext cx="2310725" cy="1632459"/>
              <a:chOff x="4038600" y="3581400"/>
              <a:chExt cx="2590800" cy="1828800"/>
            </a:xfrm>
          </p:grpSpPr>
          <p:sp>
            <p:nvSpPr>
              <p:cNvPr id="25" name="معين 24"/>
              <p:cNvSpPr/>
              <p:nvPr/>
            </p:nvSpPr>
            <p:spPr bwMode="auto">
              <a:xfrm>
                <a:off x="4038600" y="3581400"/>
                <a:ext cx="2133600" cy="1828800"/>
              </a:xfrm>
              <a:prstGeom prst="diamond">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path path="circle">
                  <a:fillToRect l="50000" t="50000" r="50000" b="50000"/>
                </a:path>
                <a:tileRect/>
              </a:gradFill>
              <a:ln>
                <a:solidFill>
                  <a:schemeClr val="bg2"/>
                </a:solidFill>
                <a:headEnd type="none" w="sm" len="sm"/>
                <a:tailEnd type="none" w="sm" len="sm"/>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sz="1600" b="1" dirty="0">
                  <a:solidFill>
                    <a:schemeClr val="tx1"/>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p:txBody>
          </p:sp>
          <p:sp>
            <p:nvSpPr>
              <p:cNvPr id="26" name="مربع نص 25"/>
              <p:cNvSpPr txBox="1"/>
              <p:nvPr/>
            </p:nvSpPr>
            <p:spPr>
              <a:xfrm>
                <a:off x="4495800" y="4267200"/>
                <a:ext cx="2133600" cy="461665"/>
              </a:xfrm>
              <a:prstGeom prst="rect">
                <a:avLst/>
              </a:prstGeom>
              <a:noFill/>
            </p:spPr>
            <p:txBody>
              <a:bodyPr wrap="square" rtlCol="0">
                <a:spAutoFit/>
              </a:bodyPr>
              <a:lstStyle/>
              <a:p>
                <a:r>
                  <a:rPr lang="en-US" dirty="0"/>
                  <a:t>borrower</a:t>
                </a:r>
              </a:p>
            </p:txBody>
          </p:sp>
        </p:grpSp>
        <p:grpSp>
          <p:nvGrpSpPr>
            <p:cNvPr id="31" name="مجموعة 30"/>
            <p:cNvGrpSpPr/>
            <p:nvPr/>
          </p:nvGrpSpPr>
          <p:grpSpPr>
            <a:xfrm>
              <a:off x="709444" y="3505200"/>
              <a:ext cx="8358356" cy="2100091"/>
              <a:chOff x="709444" y="3505200"/>
              <a:chExt cx="8358356" cy="2100091"/>
            </a:xfrm>
          </p:grpSpPr>
          <p:grpSp>
            <p:nvGrpSpPr>
              <p:cNvPr id="30" name="مجموعة 29"/>
              <p:cNvGrpSpPr/>
              <p:nvPr/>
            </p:nvGrpSpPr>
            <p:grpSpPr>
              <a:xfrm>
                <a:off x="709444" y="3505200"/>
                <a:ext cx="4711700" cy="2100091"/>
                <a:chOff x="709444" y="3505200"/>
                <a:chExt cx="4711700" cy="2100091"/>
              </a:xfrm>
            </p:grpSpPr>
            <p:sp>
              <p:nvSpPr>
                <p:cNvPr id="24" name="مستطيل 23"/>
                <p:cNvSpPr/>
                <p:nvPr/>
              </p:nvSpPr>
              <p:spPr bwMode="auto">
                <a:xfrm>
                  <a:off x="2081044" y="5197176"/>
                  <a:ext cx="1447813" cy="408115"/>
                </a:xfrm>
                <a:prstGeom prst="rect">
                  <a:avLst/>
                </a:prstGeom>
                <a:ln>
                  <a:headEnd type="none" w="sm" len="sm"/>
                  <a:tailEnd type="none" w="sm" len="sm"/>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bg2"/>
                      </a:solidFill>
                      <a:effectLst/>
                      <a:latin typeface="Times New Roman" pitchFamily="18" charset="0"/>
                    </a:rPr>
                    <a:t>customer</a:t>
                  </a:r>
                </a:p>
              </p:txBody>
            </p:sp>
            <p:grpSp>
              <p:nvGrpSpPr>
                <p:cNvPr id="9" name="مجموعة 8"/>
                <p:cNvGrpSpPr/>
                <p:nvPr/>
              </p:nvGrpSpPr>
              <p:grpSpPr>
                <a:xfrm>
                  <a:off x="709444" y="3505200"/>
                  <a:ext cx="4711700" cy="1717898"/>
                  <a:chOff x="709444" y="3505200"/>
                  <a:chExt cx="4711700" cy="1717898"/>
                </a:xfrm>
              </p:grpSpPr>
              <p:sp>
                <p:nvSpPr>
                  <p:cNvPr id="5" name="شكل بيضاوي 4"/>
                  <p:cNvSpPr/>
                  <p:nvPr/>
                </p:nvSpPr>
                <p:spPr bwMode="auto">
                  <a:xfrm>
                    <a:off x="861844" y="4273998"/>
                    <a:ext cx="1715537"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u="sng" dirty="0">
                        <a:solidFill>
                          <a:schemeClr val="bg2"/>
                        </a:solidFill>
                      </a:rPr>
                      <a:t>Customer-id</a:t>
                    </a:r>
                    <a:endParaRPr kumimoji="0" lang="en-US" sz="2400" b="1" i="0" u="sng" strike="noStrike" cap="none" normalizeH="0" baseline="0" dirty="0">
                      <a:ln>
                        <a:noFill/>
                      </a:ln>
                      <a:solidFill>
                        <a:schemeClr val="bg2"/>
                      </a:solidFill>
                      <a:effectLst/>
                    </a:endParaRPr>
                  </a:p>
                </p:txBody>
              </p:sp>
              <p:sp>
                <p:nvSpPr>
                  <p:cNvPr id="6" name="شكل بيضاوي 5"/>
                  <p:cNvSpPr/>
                  <p:nvPr/>
                </p:nvSpPr>
                <p:spPr bwMode="auto">
                  <a:xfrm>
                    <a:off x="709444" y="3539210"/>
                    <a:ext cx="2207750"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a:solidFill>
                          <a:schemeClr val="bg2"/>
                        </a:solidFill>
                      </a:rPr>
                      <a:t>Customer-name</a:t>
                    </a:r>
                    <a:endParaRPr kumimoji="0" lang="en-US" sz="2400" b="1" i="0" strike="noStrike" cap="none" normalizeH="0" baseline="0" dirty="0">
                      <a:ln>
                        <a:noFill/>
                      </a:ln>
                      <a:solidFill>
                        <a:schemeClr val="bg2"/>
                      </a:solidFill>
                      <a:effectLst/>
                      <a:latin typeface="Times New Roman" pitchFamily="18" charset="0"/>
                    </a:endParaRPr>
                  </a:p>
                </p:txBody>
              </p:sp>
              <p:sp>
                <p:nvSpPr>
                  <p:cNvPr id="12" name="شكل بيضاوي 11"/>
                  <p:cNvSpPr/>
                  <p:nvPr/>
                </p:nvSpPr>
                <p:spPr bwMode="auto">
                  <a:xfrm>
                    <a:off x="3189043" y="3505200"/>
                    <a:ext cx="2232101"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a:solidFill>
                          <a:schemeClr val="bg2"/>
                        </a:solidFill>
                      </a:rPr>
                      <a:t>Customer-street</a:t>
                    </a:r>
                    <a:endParaRPr kumimoji="0" lang="en-US" sz="2400" b="1" i="0" strike="noStrike" cap="none" normalizeH="0" baseline="0" dirty="0">
                      <a:ln>
                        <a:noFill/>
                      </a:ln>
                      <a:solidFill>
                        <a:schemeClr val="bg2"/>
                      </a:solidFill>
                      <a:effectLst/>
                      <a:latin typeface="Times New Roman" pitchFamily="18" charset="0"/>
                    </a:endParaRPr>
                  </a:p>
                </p:txBody>
              </p:sp>
              <p:sp>
                <p:nvSpPr>
                  <p:cNvPr id="13" name="شكل بيضاوي 12"/>
                  <p:cNvSpPr/>
                  <p:nvPr/>
                </p:nvSpPr>
                <p:spPr bwMode="auto">
                  <a:xfrm>
                    <a:off x="3324968" y="4225069"/>
                    <a:ext cx="1956475"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a:solidFill>
                          <a:schemeClr val="bg2"/>
                        </a:solidFill>
                      </a:rPr>
                      <a:t>Customer-city</a:t>
                    </a:r>
                    <a:endParaRPr kumimoji="0" lang="en-US" sz="2400" b="1" i="0" strike="noStrike" cap="none" normalizeH="0" baseline="0" dirty="0">
                      <a:ln>
                        <a:noFill/>
                      </a:ln>
                      <a:solidFill>
                        <a:schemeClr val="bg2"/>
                      </a:solidFill>
                      <a:effectLst/>
                      <a:latin typeface="Times New Roman" pitchFamily="18" charset="0"/>
                    </a:endParaRPr>
                  </a:p>
                </p:txBody>
              </p:sp>
              <p:cxnSp>
                <p:nvCxnSpPr>
                  <p:cNvPr id="14" name="رابط مستقيم 13"/>
                  <p:cNvCxnSpPr/>
                  <p:nvPr/>
                </p:nvCxnSpPr>
                <p:spPr bwMode="auto">
                  <a:xfrm flipH="1">
                    <a:off x="3053120" y="3995586"/>
                    <a:ext cx="414605" cy="1227512"/>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رابط مستقيم 14"/>
                  <p:cNvCxnSpPr/>
                  <p:nvPr/>
                </p:nvCxnSpPr>
                <p:spPr bwMode="auto">
                  <a:xfrm>
                    <a:off x="2509419" y="4049353"/>
                    <a:ext cx="543700" cy="1147823"/>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رابط مستقيم 15"/>
                  <p:cNvCxnSpPr/>
                  <p:nvPr/>
                </p:nvCxnSpPr>
                <p:spPr bwMode="auto">
                  <a:xfrm flipH="1">
                    <a:off x="3053120" y="4769222"/>
                    <a:ext cx="756082" cy="427954"/>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رابط مستقيم 16"/>
                  <p:cNvCxnSpPr>
                    <a:stCxn id="5" idx="5"/>
                  </p:cNvCxnSpPr>
                  <p:nvPr/>
                </p:nvCxnSpPr>
                <p:spPr bwMode="auto">
                  <a:xfrm>
                    <a:off x="2326146" y="4738462"/>
                    <a:ext cx="726973" cy="458714"/>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grpSp>
            <p:nvGrpSpPr>
              <p:cNvPr id="29" name="مجموعة 28"/>
              <p:cNvGrpSpPr/>
              <p:nvPr/>
            </p:nvGrpSpPr>
            <p:grpSpPr>
              <a:xfrm>
                <a:off x="5703656" y="3539210"/>
                <a:ext cx="3364144" cy="2066081"/>
                <a:chOff x="5703656" y="3539210"/>
                <a:chExt cx="3364144" cy="2066081"/>
              </a:xfrm>
            </p:grpSpPr>
            <p:sp>
              <p:nvSpPr>
                <p:cNvPr id="21" name="مستطيل 20"/>
                <p:cNvSpPr/>
                <p:nvPr/>
              </p:nvSpPr>
              <p:spPr bwMode="auto">
                <a:xfrm>
                  <a:off x="7363206" y="5197176"/>
                  <a:ext cx="1155362" cy="408115"/>
                </a:xfrm>
                <a:prstGeom prst="rect">
                  <a:avLst/>
                </a:prstGeom>
                <a:ln>
                  <a:headEnd type="none" w="sm" len="sm"/>
                  <a:tailEnd type="none" w="sm" len="sm"/>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bg2"/>
                      </a:solidFill>
                      <a:effectLst/>
                      <a:latin typeface="Times New Roman" pitchFamily="18" charset="0"/>
                    </a:rPr>
                    <a:t>loan</a:t>
                  </a:r>
                </a:p>
              </p:txBody>
            </p:sp>
            <p:grpSp>
              <p:nvGrpSpPr>
                <p:cNvPr id="28" name="مجموعة 27"/>
                <p:cNvGrpSpPr/>
                <p:nvPr/>
              </p:nvGrpSpPr>
              <p:grpSpPr>
                <a:xfrm>
                  <a:off x="5703656" y="3539210"/>
                  <a:ext cx="3364144" cy="1657966"/>
                  <a:chOff x="5703656" y="3539210"/>
                  <a:chExt cx="3364144" cy="1657966"/>
                </a:xfrm>
              </p:grpSpPr>
              <p:sp>
                <p:nvSpPr>
                  <p:cNvPr id="10" name="شكل بيضاوي 9"/>
                  <p:cNvSpPr/>
                  <p:nvPr/>
                </p:nvSpPr>
                <p:spPr bwMode="auto">
                  <a:xfrm>
                    <a:off x="7708550" y="3539210"/>
                    <a:ext cx="1359250" cy="544153"/>
                  </a:xfrm>
                  <a:prstGeom prst="ellipse">
                    <a:avLst/>
                  </a:prstGeom>
                  <a:gradFill flip="none" rotWithShape="1">
                    <a:gsLst>
                      <a:gs pos="0">
                        <a:srgbClr val="EA2EB4">
                          <a:tint val="66000"/>
                          <a:satMod val="160000"/>
                        </a:srgbClr>
                      </a:gs>
                      <a:gs pos="50000">
                        <a:srgbClr val="EA2EB4">
                          <a:tint val="44500"/>
                          <a:satMod val="160000"/>
                        </a:srgbClr>
                      </a:gs>
                      <a:gs pos="100000">
                        <a:srgbClr val="EA2EB4">
                          <a:tint val="23500"/>
                          <a:satMod val="160000"/>
                        </a:srgbClr>
                      </a:gs>
                    </a:gsLst>
                    <a:path path="circle">
                      <a:fillToRect l="50000" t="50000" r="50000" b="50000"/>
                    </a:path>
                    <a:tileRect/>
                  </a:gradFill>
                  <a:ln w="12700"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u="none" strike="noStrike" cap="none" normalizeH="0" baseline="0" dirty="0">
                        <a:ln>
                          <a:noFill/>
                        </a:ln>
                        <a:solidFill>
                          <a:schemeClr val="bg2"/>
                        </a:solidFill>
                        <a:effectLst/>
                        <a:latin typeface="Times New Roman" pitchFamily="18" charset="0"/>
                      </a:rPr>
                      <a:t>   amount</a:t>
                    </a:r>
                    <a:endParaRPr kumimoji="0" lang="en-US" sz="1800" i="0" u="none" strike="noStrike" cap="none" normalizeH="0" baseline="0" dirty="0">
                      <a:ln>
                        <a:noFill/>
                      </a:ln>
                      <a:solidFill>
                        <a:schemeClr val="bg2"/>
                      </a:solidFill>
                      <a:effectLst/>
                      <a:latin typeface="Times New Roman" pitchFamily="18" charset="0"/>
                    </a:endParaRPr>
                  </a:p>
                </p:txBody>
              </p:sp>
              <p:sp>
                <p:nvSpPr>
                  <p:cNvPr id="11" name="شكل بيضاوي 10"/>
                  <p:cNvSpPr/>
                  <p:nvPr/>
                </p:nvSpPr>
                <p:spPr bwMode="auto">
                  <a:xfrm>
                    <a:off x="5703656" y="3539210"/>
                    <a:ext cx="1767025" cy="544153"/>
                  </a:xfrm>
                  <a:prstGeom prst="ellipse">
                    <a:avLst/>
                  </a:prstGeom>
                  <a:gradFill flip="none" rotWithShape="1">
                    <a:gsLst>
                      <a:gs pos="0">
                        <a:srgbClr val="EA2EB4">
                          <a:tint val="66000"/>
                          <a:satMod val="160000"/>
                        </a:srgbClr>
                      </a:gs>
                      <a:gs pos="50000">
                        <a:srgbClr val="EA2EB4">
                          <a:tint val="44500"/>
                          <a:satMod val="160000"/>
                        </a:srgbClr>
                      </a:gs>
                      <a:gs pos="100000">
                        <a:srgbClr val="EA2EB4">
                          <a:tint val="23500"/>
                          <a:satMod val="160000"/>
                        </a:srgbClr>
                      </a:gs>
                    </a:gsLst>
                    <a:path path="circle">
                      <a:fillToRect l="50000" t="50000" r="50000" b="50000"/>
                    </a:path>
                    <a:tileRect/>
                  </a:gradFill>
                  <a:ln w="12700"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u="sng" strike="noStrike" cap="none" normalizeH="0" baseline="0" dirty="0">
                        <a:ln>
                          <a:noFill/>
                        </a:ln>
                        <a:solidFill>
                          <a:schemeClr val="bg2"/>
                        </a:solidFill>
                        <a:effectLst/>
                        <a:latin typeface="Times New Roman" pitchFamily="18" charset="0"/>
                      </a:rPr>
                      <a:t>loan-numbe</a:t>
                    </a:r>
                    <a:r>
                      <a:rPr kumimoji="0" lang="en-US" sz="1600" b="1" i="0" u="sng" strike="noStrike" cap="none" normalizeH="0" baseline="0" dirty="0">
                        <a:ln>
                          <a:noFill/>
                        </a:ln>
                        <a:solidFill>
                          <a:schemeClr val="bg2"/>
                        </a:solidFill>
                        <a:effectLst/>
                        <a:latin typeface="Times New Roman" pitchFamily="18" charset="0"/>
                      </a:rPr>
                      <a:t>r</a:t>
                    </a:r>
                    <a:endParaRPr kumimoji="0" lang="en-US" sz="2400" b="1" i="0" u="sng" strike="noStrike" cap="none" normalizeH="0" baseline="0" dirty="0">
                      <a:ln>
                        <a:noFill/>
                      </a:ln>
                      <a:solidFill>
                        <a:schemeClr val="bg2"/>
                      </a:solidFill>
                      <a:effectLst/>
                      <a:latin typeface="Times New Roman" pitchFamily="18" charset="0"/>
                    </a:endParaRPr>
                  </a:p>
                </p:txBody>
              </p:sp>
              <p:cxnSp>
                <p:nvCxnSpPr>
                  <p:cNvPr id="18" name="رابط مستقيم 17"/>
                  <p:cNvCxnSpPr>
                    <a:endCxn id="21" idx="0"/>
                  </p:cNvCxnSpPr>
                  <p:nvPr/>
                </p:nvCxnSpPr>
                <p:spPr bwMode="auto">
                  <a:xfrm flipH="1">
                    <a:off x="7940887" y="4082193"/>
                    <a:ext cx="410358" cy="1114983"/>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رابط مستقيم 18"/>
                  <p:cNvCxnSpPr>
                    <a:endCxn id="21" idx="0"/>
                  </p:cNvCxnSpPr>
                  <p:nvPr/>
                </p:nvCxnSpPr>
                <p:spPr bwMode="auto">
                  <a:xfrm>
                    <a:off x="7139364" y="4035430"/>
                    <a:ext cx="801523" cy="1161746"/>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grpSp>
      </p:grpSp>
      <p:sp>
        <p:nvSpPr>
          <p:cNvPr id="34" name="مربع نص 33"/>
          <p:cNvSpPr txBox="1"/>
          <p:nvPr/>
        </p:nvSpPr>
        <p:spPr>
          <a:xfrm>
            <a:off x="3941287" y="4535065"/>
            <a:ext cx="418893" cy="461665"/>
          </a:xfrm>
          <a:prstGeom prst="rect">
            <a:avLst/>
          </a:prstGeom>
          <a:noFill/>
        </p:spPr>
        <p:txBody>
          <a:bodyPr wrap="square" rtlCol="0">
            <a:spAutoFit/>
          </a:bodyPr>
          <a:lstStyle/>
          <a:p>
            <a:r>
              <a:rPr lang="en-US" dirty="0"/>
              <a:t>N</a:t>
            </a:r>
          </a:p>
        </p:txBody>
      </p:sp>
      <p:sp>
        <p:nvSpPr>
          <p:cNvPr id="35" name="مربع نص 34"/>
          <p:cNvSpPr txBox="1"/>
          <p:nvPr/>
        </p:nvSpPr>
        <p:spPr>
          <a:xfrm>
            <a:off x="6577127" y="4482368"/>
            <a:ext cx="418893" cy="461665"/>
          </a:xfrm>
          <a:prstGeom prst="rect">
            <a:avLst/>
          </a:prstGeom>
          <a:noFill/>
        </p:spPr>
        <p:txBody>
          <a:bodyPr wrap="square" rtlCol="0">
            <a:spAutoFit/>
          </a:bodyPr>
          <a:lstStyle/>
          <a:p>
            <a:r>
              <a:rPr lang="en-US" dirty="0"/>
              <a:t>1</a:t>
            </a:r>
          </a:p>
        </p:txBody>
      </p:sp>
    </p:spTree>
    <p:extLst>
      <p:ext uri="{BB962C8B-B14F-4D97-AF65-F5344CB8AC3E}">
        <p14:creationId xmlns:p14="http://schemas.microsoft.com/office/powerpoint/2010/main" val="2384735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2"/>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nodeType="click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barn(inVertical)">
                                      <p:cBhvr>
                                        <p:cTn id="16" dur="500"/>
                                        <p:tgtEl>
                                          <p:spTgt spid="20"/>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34"/>
                                        </p:tgtEl>
                                        <p:attrNameLst>
                                          <p:attrName>style.visibility</p:attrName>
                                        </p:attrNameLst>
                                      </p:cBhvr>
                                      <p:to>
                                        <p:strVal val="visible"/>
                                      </p:to>
                                    </p:set>
                                    <p:animEffect transition="in" filter="fade">
                                      <p:cBhvr>
                                        <p:cTn id="25" dur="1000"/>
                                        <p:tgtEl>
                                          <p:spTgt spid="34"/>
                                        </p:tgtEl>
                                      </p:cBhvr>
                                    </p:animEffect>
                                    <p:anim calcmode="lin" valueType="num">
                                      <p:cBhvr>
                                        <p:cTn id="26" dur="1000" fill="hold"/>
                                        <p:tgtEl>
                                          <p:spTgt spid="34"/>
                                        </p:tgtEl>
                                        <p:attrNameLst>
                                          <p:attrName>ppt_x</p:attrName>
                                        </p:attrNameLst>
                                      </p:cBhvr>
                                      <p:tavLst>
                                        <p:tav tm="0">
                                          <p:val>
                                            <p:strVal val="#ppt_x"/>
                                          </p:val>
                                        </p:tav>
                                        <p:tav tm="100000">
                                          <p:val>
                                            <p:strVal val="#ppt_x"/>
                                          </p:val>
                                        </p:tav>
                                      </p:tavLst>
                                    </p:anim>
                                    <p:anim calcmode="lin" valueType="num">
                                      <p:cBhvr>
                                        <p:cTn id="27"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35"/>
                                        </p:tgtEl>
                                        <p:attrNameLst>
                                          <p:attrName>style.visibility</p:attrName>
                                        </p:attrNameLst>
                                      </p:cBhvr>
                                      <p:to>
                                        <p:strVal val="visible"/>
                                      </p:to>
                                    </p:set>
                                    <p:animEffect transition="in" filter="fade">
                                      <p:cBhvr>
                                        <p:cTn id="32" dur="1000"/>
                                        <p:tgtEl>
                                          <p:spTgt spid="35"/>
                                        </p:tgtEl>
                                      </p:cBhvr>
                                    </p:animEffect>
                                    <p:anim calcmode="lin" valueType="num">
                                      <p:cBhvr>
                                        <p:cTn id="33" dur="1000" fill="hold"/>
                                        <p:tgtEl>
                                          <p:spTgt spid="35"/>
                                        </p:tgtEl>
                                        <p:attrNameLst>
                                          <p:attrName>ppt_x</p:attrName>
                                        </p:attrNameLst>
                                      </p:cBhvr>
                                      <p:tavLst>
                                        <p:tav tm="0">
                                          <p:val>
                                            <p:strVal val="#ppt_x"/>
                                          </p:val>
                                        </p:tav>
                                        <p:tav tm="100000">
                                          <p:val>
                                            <p:strVal val="#ppt_x"/>
                                          </p:val>
                                        </p:tav>
                                      </p:tavLst>
                                    </p:anim>
                                    <p:anim calcmode="lin" valueType="num">
                                      <p:cBhvr>
                                        <p:cTn id="34"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4" grpId="0"/>
      <p:bldP spid="35"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016000" y="1255693"/>
            <a:ext cx="8051800" cy="954107"/>
          </a:xfrm>
          <a:prstGeom prst="rect">
            <a:avLst/>
          </a:prstGeom>
          <a:noFill/>
          <a:ln w="28575">
            <a:noFill/>
          </a:ln>
        </p:spPr>
        <p:txBody>
          <a:bodyPr wrap="square" rtlCol="0">
            <a:spAutoFit/>
          </a:bodyPr>
          <a:lstStyle/>
          <a:p>
            <a:pPr algn="just"/>
            <a:r>
              <a:rPr lang="en-US" sz="2800" dirty="0"/>
              <a:t>Finally, if the relationship set </a:t>
            </a:r>
            <a:r>
              <a:rPr lang="en-US" sz="2800" i="1" dirty="0"/>
              <a:t>borrower </a:t>
            </a:r>
            <a:r>
              <a:rPr lang="en-US" sz="2800" dirty="0"/>
              <a:t>were one-to-one, then both lines from </a:t>
            </a:r>
            <a:r>
              <a:rPr lang="en-US" sz="2800" i="1" dirty="0"/>
              <a:t>borrower </a:t>
            </a:r>
            <a:r>
              <a:rPr lang="en-US" sz="2800" dirty="0"/>
              <a:t>would have arrows</a:t>
            </a:r>
          </a:p>
        </p:txBody>
      </p:sp>
      <p:cxnSp>
        <p:nvCxnSpPr>
          <p:cNvPr id="20" name="رابط مستقيم 19"/>
          <p:cNvCxnSpPr>
            <a:stCxn id="25" idx="1"/>
          </p:cNvCxnSpPr>
          <p:nvPr/>
        </p:nvCxnSpPr>
        <p:spPr bwMode="auto">
          <a:xfrm flipH="1">
            <a:off x="3528856" y="4486834"/>
            <a:ext cx="951475" cy="1992"/>
          </a:xfrm>
          <a:prstGeom prst="line">
            <a:avLst/>
          </a:prstGeom>
          <a:solidFill>
            <a:schemeClr val="accent1"/>
          </a:solidFill>
          <a:ln w="57150" cap="sq" cmpd="sng" algn="ctr">
            <a:solidFill>
              <a:schemeClr val="tx1"/>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رابط مستقيم 22"/>
          <p:cNvCxnSpPr>
            <a:endCxn id="21" idx="1"/>
          </p:cNvCxnSpPr>
          <p:nvPr/>
        </p:nvCxnSpPr>
        <p:spPr bwMode="auto">
          <a:xfrm>
            <a:off x="6383281" y="4486834"/>
            <a:ext cx="979925" cy="0"/>
          </a:xfrm>
          <a:prstGeom prst="line">
            <a:avLst/>
          </a:prstGeom>
          <a:solidFill>
            <a:schemeClr val="accent1"/>
          </a:solidFill>
          <a:ln w="57150" cap="sq" cmpd="sng" algn="ctr">
            <a:solidFill>
              <a:schemeClr val="tx1"/>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2" name="مجموعة 31"/>
          <p:cNvGrpSpPr/>
          <p:nvPr/>
        </p:nvGrpSpPr>
        <p:grpSpPr>
          <a:xfrm>
            <a:off x="709444" y="2590800"/>
            <a:ext cx="8358356" cy="2712263"/>
            <a:chOff x="709444" y="3505200"/>
            <a:chExt cx="8358356" cy="2712263"/>
          </a:xfrm>
        </p:grpSpPr>
        <p:grpSp>
          <p:nvGrpSpPr>
            <p:cNvPr id="22" name="مجموعة 21"/>
            <p:cNvGrpSpPr/>
            <p:nvPr/>
          </p:nvGrpSpPr>
          <p:grpSpPr>
            <a:xfrm>
              <a:off x="4480331" y="4585004"/>
              <a:ext cx="2310725" cy="1632459"/>
              <a:chOff x="4038600" y="3581400"/>
              <a:chExt cx="2590800" cy="1828800"/>
            </a:xfrm>
          </p:grpSpPr>
          <p:sp>
            <p:nvSpPr>
              <p:cNvPr id="25" name="معين 24"/>
              <p:cNvSpPr/>
              <p:nvPr/>
            </p:nvSpPr>
            <p:spPr bwMode="auto">
              <a:xfrm>
                <a:off x="4038600" y="3581400"/>
                <a:ext cx="2133600" cy="1828800"/>
              </a:xfrm>
              <a:prstGeom prst="diamond">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path path="circle">
                  <a:fillToRect l="50000" t="50000" r="50000" b="50000"/>
                </a:path>
                <a:tileRect/>
              </a:gradFill>
              <a:ln>
                <a:solidFill>
                  <a:schemeClr val="bg2"/>
                </a:solidFill>
                <a:headEnd type="none" w="sm" len="sm"/>
                <a:tailEnd type="none" w="sm" len="sm"/>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sz="1600" b="1" dirty="0">
                  <a:solidFill>
                    <a:schemeClr val="tx1"/>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p:txBody>
          </p:sp>
          <p:sp>
            <p:nvSpPr>
              <p:cNvPr id="26" name="مربع نص 25"/>
              <p:cNvSpPr txBox="1"/>
              <p:nvPr/>
            </p:nvSpPr>
            <p:spPr>
              <a:xfrm>
                <a:off x="4495800" y="4267200"/>
                <a:ext cx="2133600" cy="461665"/>
              </a:xfrm>
              <a:prstGeom prst="rect">
                <a:avLst/>
              </a:prstGeom>
              <a:noFill/>
            </p:spPr>
            <p:txBody>
              <a:bodyPr wrap="square" rtlCol="0">
                <a:spAutoFit/>
              </a:bodyPr>
              <a:lstStyle/>
              <a:p>
                <a:r>
                  <a:rPr lang="en-US" dirty="0"/>
                  <a:t>borrower</a:t>
                </a:r>
              </a:p>
            </p:txBody>
          </p:sp>
        </p:grpSp>
        <p:grpSp>
          <p:nvGrpSpPr>
            <p:cNvPr id="31" name="مجموعة 30"/>
            <p:cNvGrpSpPr/>
            <p:nvPr/>
          </p:nvGrpSpPr>
          <p:grpSpPr>
            <a:xfrm>
              <a:off x="709444" y="3505200"/>
              <a:ext cx="8358356" cy="2100091"/>
              <a:chOff x="709444" y="3505200"/>
              <a:chExt cx="8358356" cy="2100091"/>
            </a:xfrm>
          </p:grpSpPr>
          <p:grpSp>
            <p:nvGrpSpPr>
              <p:cNvPr id="30" name="مجموعة 29"/>
              <p:cNvGrpSpPr/>
              <p:nvPr/>
            </p:nvGrpSpPr>
            <p:grpSpPr>
              <a:xfrm>
                <a:off x="709444" y="3505200"/>
                <a:ext cx="4711700" cy="2100091"/>
                <a:chOff x="709444" y="3505200"/>
                <a:chExt cx="4711700" cy="2100091"/>
              </a:xfrm>
            </p:grpSpPr>
            <p:sp>
              <p:nvSpPr>
                <p:cNvPr id="24" name="مستطيل 23"/>
                <p:cNvSpPr/>
                <p:nvPr/>
              </p:nvSpPr>
              <p:spPr bwMode="auto">
                <a:xfrm>
                  <a:off x="2081044" y="5197176"/>
                  <a:ext cx="1447813" cy="408115"/>
                </a:xfrm>
                <a:prstGeom prst="rect">
                  <a:avLst/>
                </a:prstGeom>
                <a:ln>
                  <a:headEnd type="none" w="sm" len="sm"/>
                  <a:tailEnd type="none" w="sm" len="sm"/>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bg2"/>
                      </a:solidFill>
                      <a:effectLst/>
                      <a:latin typeface="Times New Roman" pitchFamily="18" charset="0"/>
                    </a:rPr>
                    <a:t>customer</a:t>
                  </a:r>
                </a:p>
              </p:txBody>
            </p:sp>
            <p:grpSp>
              <p:nvGrpSpPr>
                <p:cNvPr id="9" name="مجموعة 8"/>
                <p:cNvGrpSpPr/>
                <p:nvPr/>
              </p:nvGrpSpPr>
              <p:grpSpPr>
                <a:xfrm>
                  <a:off x="709444" y="3505200"/>
                  <a:ext cx="4711700" cy="1717898"/>
                  <a:chOff x="709444" y="3505200"/>
                  <a:chExt cx="4711700" cy="1717898"/>
                </a:xfrm>
              </p:grpSpPr>
              <p:sp>
                <p:nvSpPr>
                  <p:cNvPr id="5" name="شكل بيضاوي 4"/>
                  <p:cNvSpPr/>
                  <p:nvPr/>
                </p:nvSpPr>
                <p:spPr bwMode="auto">
                  <a:xfrm>
                    <a:off x="861844" y="4273998"/>
                    <a:ext cx="1715537"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u="sng" dirty="0">
                        <a:solidFill>
                          <a:schemeClr val="bg2"/>
                        </a:solidFill>
                      </a:rPr>
                      <a:t>Customer-id</a:t>
                    </a:r>
                    <a:endParaRPr kumimoji="0" lang="en-US" sz="2400" b="1" i="0" u="sng" strike="noStrike" cap="none" normalizeH="0" baseline="0" dirty="0">
                      <a:ln>
                        <a:noFill/>
                      </a:ln>
                      <a:solidFill>
                        <a:schemeClr val="bg2"/>
                      </a:solidFill>
                      <a:effectLst/>
                    </a:endParaRPr>
                  </a:p>
                </p:txBody>
              </p:sp>
              <p:sp>
                <p:nvSpPr>
                  <p:cNvPr id="6" name="شكل بيضاوي 5"/>
                  <p:cNvSpPr/>
                  <p:nvPr/>
                </p:nvSpPr>
                <p:spPr bwMode="auto">
                  <a:xfrm>
                    <a:off x="709444" y="3539210"/>
                    <a:ext cx="2207750"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a:solidFill>
                          <a:schemeClr val="bg2"/>
                        </a:solidFill>
                      </a:rPr>
                      <a:t>Customer-name</a:t>
                    </a:r>
                    <a:endParaRPr kumimoji="0" lang="en-US" sz="2400" b="1" i="0" strike="noStrike" cap="none" normalizeH="0" baseline="0" dirty="0">
                      <a:ln>
                        <a:noFill/>
                      </a:ln>
                      <a:solidFill>
                        <a:schemeClr val="bg2"/>
                      </a:solidFill>
                      <a:effectLst/>
                      <a:latin typeface="Times New Roman" pitchFamily="18" charset="0"/>
                    </a:endParaRPr>
                  </a:p>
                </p:txBody>
              </p:sp>
              <p:sp>
                <p:nvSpPr>
                  <p:cNvPr id="12" name="شكل بيضاوي 11"/>
                  <p:cNvSpPr/>
                  <p:nvPr/>
                </p:nvSpPr>
                <p:spPr bwMode="auto">
                  <a:xfrm>
                    <a:off x="3189043" y="3505200"/>
                    <a:ext cx="2232101"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a:solidFill>
                          <a:schemeClr val="bg2"/>
                        </a:solidFill>
                      </a:rPr>
                      <a:t>Customer-street</a:t>
                    </a:r>
                    <a:endParaRPr kumimoji="0" lang="en-US" sz="2400" b="1" i="0" strike="noStrike" cap="none" normalizeH="0" baseline="0" dirty="0">
                      <a:ln>
                        <a:noFill/>
                      </a:ln>
                      <a:solidFill>
                        <a:schemeClr val="bg2"/>
                      </a:solidFill>
                      <a:effectLst/>
                      <a:latin typeface="Times New Roman" pitchFamily="18" charset="0"/>
                    </a:endParaRPr>
                  </a:p>
                </p:txBody>
              </p:sp>
              <p:sp>
                <p:nvSpPr>
                  <p:cNvPr id="13" name="شكل بيضاوي 12"/>
                  <p:cNvSpPr/>
                  <p:nvPr/>
                </p:nvSpPr>
                <p:spPr bwMode="auto">
                  <a:xfrm>
                    <a:off x="3324968" y="4225069"/>
                    <a:ext cx="1956475"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a:solidFill>
                          <a:schemeClr val="bg2"/>
                        </a:solidFill>
                      </a:rPr>
                      <a:t>Customer-city</a:t>
                    </a:r>
                    <a:endParaRPr kumimoji="0" lang="en-US" sz="2400" b="1" i="0" strike="noStrike" cap="none" normalizeH="0" baseline="0" dirty="0">
                      <a:ln>
                        <a:noFill/>
                      </a:ln>
                      <a:solidFill>
                        <a:schemeClr val="bg2"/>
                      </a:solidFill>
                      <a:effectLst/>
                      <a:latin typeface="Times New Roman" pitchFamily="18" charset="0"/>
                    </a:endParaRPr>
                  </a:p>
                </p:txBody>
              </p:sp>
              <p:cxnSp>
                <p:nvCxnSpPr>
                  <p:cNvPr id="14" name="رابط مستقيم 13"/>
                  <p:cNvCxnSpPr/>
                  <p:nvPr/>
                </p:nvCxnSpPr>
                <p:spPr bwMode="auto">
                  <a:xfrm flipH="1">
                    <a:off x="3053120" y="3995586"/>
                    <a:ext cx="414605" cy="1227512"/>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رابط مستقيم 14"/>
                  <p:cNvCxnSpPr/>
                  <p:nvPr/>
                </p:nvCxnSpPr>
                <p:spPr bwMode="auto">
                  <a:xfrm>
                    <a:off x="2509419" y="4049353"/>
                    <a:ext cx="543700" cy="1147823"/>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رابط مستقيم 15"/>
                  <p:cNvCxnSpPr/>
                  <p:nvPr/>
                </p:nvCxnSpPr>
                <p:spPr bwMode="auto">
                  <a:xfrm flipH="1">
                    <a:off x="3053120" y="4769222"/>
                    <a:ext cx="756082" cy="427954"/>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رابط مستقيم 16"/>
                  <p:cNvCxnSpPr>
                    <a:stCxn id="5" idx="5"/>
                  </p:cNvCxnSpPr>
                  <p:nvPr/>
                </p:nvCxnSpPr>
                <p:spPr bwMode="auto">
                  <a:xfrm>
                    <a:off x="2326146" y="4738462"/>
                    <a:ext cx="726973" cy="458714"/>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grpSp>
            <p:nvGrpSpPr>
              <p:cNvPr id="29" name="مجموعة 28"/>
              <p:cNvGrpSpPr/>
              <p:nvPr/>
            </p:nvGrpSpPr>
            <p:grpSpPr>
              <a:xfrm>
                <a:off x="5703656" y="3539210"/>
                <a:ext cx="3364144" cy="2066081"/>
                <a:chOff x="5703656" y="3539210"/>
                <a:chExt cx="3364144" cy="2066081"/>
              </a:xfrm>
            </p:grpSpPr>
            <p:sp>
              <p:nvSpPr>
                <p:cNvPr id="21" name="مستطيل 20"/>
                <p:cNvSpPr/>
                <p:nvPr/>
              </p:nvSpPr>
              <p:spPr bwMode="auto">
                <a:xfrm>
                  <a:off x="7363206" y="5197176"/>
                  <a:ext cx="1155362" cy="408115"/>
                </a:xfrm>
                <a:prstGeom prst="rect">
                  <a:avLst/>
                </a:prstGeom>
                <a:ln>
                  <a:headEnd type="none" w="sm" len="sm"/>
                  <a:tailEnd type="none" w="sm" len="sm"/>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bg2"/>
                      </a:solidFill>
                      <a:effectLst/>
                      <a:latin typeface="Times New Roman" pitchFamily="18" charset="0"/>
                    </a:rPr>
                    <a:t>loan</a:t>
                  </a:r>
                </a:p>
              </p:txBody>
            </p:sp>
            <p:grpSp>
              <p:nvGrpSpPr>
                <p:cNvPr id="28" name="مجموعة 27"/>
                <p:cNvGrpSpPr/>
                <p:nvPr/>
              </p:nvGrpSpPr>
              <p:grpSpPr>
                <a:xfrm>
                  <a:off x="5703656" y="3539210"/>
                  <a:ext cx="3364144" cy="1657966"/>
                  <a:chOff x="5703656" y="3539210"/>
                  <a:chExt cx="3364144" cy="1657966"/>
                </a:xfrm>
              </p:grpSpPr>
              <p:sp>
                <p:nvSpPr>
                  <p:cNvPr id="10" name="شكل بيضاوي 9"/>
                  <p:cNvSpPr/>
                  <p:nvPr/>
                </p:nvSpPr>
                <p:spPr bwMode="auto">
                  <a:xfrm>
                    <a:off x="7708550" y="3539210"/>
                    <a:ext cx="1359250" cy="544153"/>
                  </a:xfrm>
                  <a:prstGeom prst="ellipse">
                    <a:avLst/>
                  </a:prstGeom>
                  <a:gradFill flip="none" rotWithShape="1">
                    <a:gsLst>
                      <a:gs pos="0">
                        <a:srgbClr val="EA2EB4">
                          <a:tint val="66000"/>
                          <a:satMod val="160000"/>
                        </a:srgbClr>
                      </a:gs>
                      <a:gs pos="50000">
                        <a:srgbClr val="EA2EB4">
                          <a:tint val="44500"/>
                          <a:satMod val="160000"/>
                        </a:srgbClr>
                      </a:gs>
                      <a:gs pos="100000">
                        <a:srgbClr val="EA2EB4">
                          <a:tint val="23500"/>
                          <a:satMod val="160000"/>
                        </a:srgbClr>
                      </a:gs>
                    </a:gsLst>
                    <a:path path="circle">
                      <a:fillToRect l="50000" t="50000" r="50000" b="50000"/>
                    </a:path>
                    <a:tileRect/>
                  </a:gradFill>
                  <a:ln w="12700"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u="none" strike="noStrike" cap="none" normalizeH="0" baseline="0" dirty="0">
                        <a:ln>
                          <a:noFill/>
                        </a:ln>
                        <a:solidFill>
                          <a:schemeClr val="bg2"/>
                        </a:solidFill>
                        <a:effectLst/>
                        <a:latin typeface="Times New Roman" pitchFamily="18" charset="0"/>
                      </a:rPr>
                      <a:t>   amount</a:t>
                    </a:r>
                    <a:endParaRPr kumimoji="0" lang="en-US" sz="1800" i="0" u="none" strike="noStrike" cap="none" normalizeH="0" baseline="0" dirty="0">
                      <a:ln>
                        <a:noFill/>
                      </a:ln>
                      <a:solidFill>
                        <a:schemeClr val="bg2"/>
                      </a:solidFill>
                      <a:effectLst/>
                      <a:latin typeface="Times New Roman" pitchFamily="18" charset="0"/>
                    </a:endParaRPr>
                  </a:p>
                </p:txBody>
              </p:sp>
              <p:sp>
                <p:nvSpPr>
                  <p:cNvPr id="11" name="شكل بيضاوي 10"/>
                  <p:cNvSpPr/>
                  <p:nvPr/>
                </p:nvSpPr>
                <p:spPr bwMode="auto">
                  <a:xfrm>
                    <a:off x="5703656" y="3539210"/>
                    <a:ext cx="1767025" cy="544153"/>
                  </a:xfrm>
                  <a:prstGeom prst="ellipse">
                    <a:avLst/>
                  </a:prstGeom>
                  <a:gradFill flip="none" rotWithShape="1">
                    <a:gsLst>
                      <a:gs pos="0">
                        <a:srgbClr val="EA2EB4">
                          <a:tint val="66000"/>
                          <a:satMod val="160000"/>
                        </a:srgbClr>
                      </a:gs>
                      <a:gs pos="50000">
                        <a:srgbClr val="EA2EB4">
                          <a:tint val="44500"/>
                          <a:satMod val="160000"/>
                        </a:srgbClr>
                      </a:gs>
                      <a:gs pos="100000">
                        <a:srgbClr val="EA2EB4">
                          <a:tint val="23500"/>
                          <a:satMod val="160000"/>
                        </a:srgbClr>
                      </a:gs>
                    </a:gsLst>
                    <a:path path="circle">
                      <a:fillToRect l="50000" t="50000" r="50000" b="50000"/>
                    </a:path>
                    <a:tileRect/>
                  </a:gradFill>
                  <a:ln w="12700"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u="sng" strike="noStrike" cap="none" normalizeH="0" baseline="0" dirty="0">
                        <a:ln>
                          <a:noFill/>
                        </a:ln>
                        <a:solidFill>
                          <a:schemeClr val="bg2"/>
                        </a:solidFill>
                        <a:effectLst/>
                        <a:latin typeface="Times New Roman" pitchFamily="18" charset="0"/>
                      </a:rPr>
                      <a:t>loan-numbe</a:t>
                    </a:r>
                    <a:r>
                      <a:rPr kumimoji="0" lang="en-US" sz="1600" b="1" i="0" u="sng" strike="noStrike" cap="none" normalizeH="0" baseline="0" dirty="0">
                        <a:ln>
                          <a:noFill/>
                        </a:ln>
                        <a:solidFill>
                          <a:schemeClr val="bg2"/>
                        </a:solidFill>
                        <a:effectLst/>
                        <a:latin typeface="Times New Roman" pitchFamily="18" charset="0"/>
                      </a:rPr>
                      <a:t>r</a:t>
                    </a:r>
                    <a:endParaRPr kumimoji="0" lang="en-US" sz="2400" b="1" i="0" u="sng" strike="noStrike" cap="none" normalizeH="0" baseline="0" dirty="0">
                      <a:ln>
                        <a:noFill/>
                      </a:ln>
                      <a:solidFill>
                        <a:schemeClr val="bg2"/>
                      </a:solidFill>
                      <a:effectLst/>
                      <a:latin typeface="Times New Roman" pitchFamily="18" charset="0"/>
                    </a:endParaRPr>
                  </a:p>
                </p:txBody>
              </p:sp>
              <p:cxnSp>
                <p:nvCxnSpPr>
                  <p:cNvPr id="18" name="رابط مستقيم 17"/>
                  <p:cNvCxnSpPr>
                    <a:endCxn id="21" idx="0"/>
                  </p:cNvCxnSpPr>
                  <p:nvPr/>
                </p:nvCxnSpPr>
                <p:spPr bwMode="auto">
                  <a:xfrm flipH="1">
                    <a:off x="7940887" y="4082193"/>
                    <a:ext cx="410358" cy="1114983"/>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رابط مستقيم 18"/>
                  <p:cNvCxnSpPr>
                    <a:endCxn id="21" idx="0"/>
                  </p:cNvCxnSpPr>
                  <p:nvPr/>
                </p:nvCxnSpPr>
                <p:spPr bwMode="auto">
                  <a:xfrm>
                    <a:off x="7139364" y="4035430"/>
                    <a:ext cx="801523" cy="1161746"/>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grpSp>
      </p:grpSp>
      <p:sp>
        <p:nvSpPr>
          <p:cNvPr id="34" name="مربع نص 33"/>
          <p:cNvSpPr txBox="1"/>
          <p:nvPr/>
        </p:nvSpPr>
        <p:spPr>
          <a:xfrm>
            <a:off x="3884312" y="4053419"/>
            <a:ext cx="418893" cy="461665"/>
          </a:xfrm>
          <a:prstGeom prst="rect">
            <a:avLst/>
          </a:prstGeom>
          <a:noFill/>
        </p:spPr>
        <p:txBody>
          <a:bodyPr wrap="square" rtlCol="0">
            <a:spAutoFit/>
          </a:bodyPr>
          <a:lstStyle/>
          <a:p>
            <a:r>
              <a:rPr lang="en-US" dirty="0"/>
              <a:t>1</a:t>
            </a:r>
          </a:p>
        </p:txBody>
      </p:sp>
      <p:sp>
        <p:nvSpPr>
          <p:cNvPr id="35" name="مربع نص 34"/>
          <p:cNvSpPr txBox="1"/>
          <p:nvPr/>
        </p:nvSpPr>
        <p:spPr>
          <a:xfrm>
            <a:off x="6520756" y="4015643"/>
            <a:ext cx="418893" cy="461665"/>
          </a:xfrm>
          <a:prstGeom prst="rect">
            <a:avLst/>
          </a:prstGeom>
          <a:noFill/>
        </p:spPr>
        <p:txBody>
          <a:bodyPr wrap="square" rtlCol="0">
            <a:spAutoFit/>
          </a:bodyPr>
          <a:lstStyle/>
          <a:p>
            <a:r>
              <a:rPr lang="en-US" dirty="0"/>
              <a:t>1</a:t>
            </a:r>
          </a:p>
        </p:txBody>
      </p:sp>
    </p:spTree>
    <p:extLst>
      <p:ext uri="{BB962C8B-B14F-4D97-AF65-F5344CB8AC3E}">
        <p14:creationId xmlns:p14="http://schemas.microsoft.com/office/powerpoint/2010/main" val="53252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2"/>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nodeType="click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barn(inVertical)">
                                      <p:cBhvr>
                                        <p:cTn id="16" dur="500"/>
                                        <p:tgtEl>
                                          <p:spTgt spid="20"/>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34"/>
                                        </p:tgtEl>
                                        <p:attrNameLst>
                                          <p:attrName>style.visibility</p:attrName>
                                        </p:attrNameLst>
                                      </p:cBhvr>
                                      <p:to>
                                        <p:strVal val="visible"/>
                                      </p:to>
                                    </p:set>
                                    <p:animEffect transition="in" filter="fade">
                                      <p:cBhvr>
                                        <p:cTn id="25" dur="1000"/>
                                        <p:tgtEl>
                                          <p:spTgt spid="34"/>
                                        </p:tgtEl>
                                      </p:cBhvr>
                                    </p:animEffect>
                                    <p:anim calcmode="lin" valueType="num">
                                      <p:cBhvr>
                                        <p:cTn id="26" dur="1000" fill="hold"/>
                                        <p:tgtEl>
                                          <p:spTgt spid="34"/>
                                        </p:tgtEl>
                                        <p:attrNameLst>
                                          <p:attrName>ppt_x</p:attrName>
                                        </p:attrNameLst>
                                      </p:cBhvr>
                                      <p:tavLst>
                                        <p:tav tm="0">
                                          <p:val>
                                            <p:strVal val="#ppt_x"/>
                                          </p:val>
                                        </p:tav>
                                        <p:tav tm="100000">
                                          <p:val>
                                            <p:strVal val="#ppt_x"/>
                                          </p:val>
                                        </p:tav>
                                      </p:tavLst>
                                    </p:anim>
                                    <p:anim calcmode="lin" valueType="num">
                                      <p:cBhvr>
                                        <p:cTn id="27"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35"/>
                                        </p:tgtEl>
                                        <p:attrNameLst>
                                          <p:attrName>style.visibility</p:attrName>
                                        </p:attrNameLst>
                                      </p:cBhvr>
                                      <p:to>
                                        <p:strVal val="visible"/>
                                      </p:to>
                                    </p:set>
                                    <p:animEffect transition="in" filter="fade">
                                      <p:cBhvr>
                                        <p:cTn id="32" dur="1000"/>
                                        <p:tgtEl>
                                          <p:spTgt spid="35"/>
                                        </p:tgtEl>
                                      </p:cBhvr>
                                    </p:animEffect>
                                    <p:anim calcmode="lin" valueType="num">
                                      <p:cBhvr>
                                        <p:cTn id="33" dur="1000" fill="hold"/>
                                        <p:tgtEl>
                                          <p:spTgt spid="35"/>
                                        </p:tgtEl>
                                        <p:attrNameLst>
                                          <p:attrName>ppt_x</p:attrName>
                                        </p:attrNameLst>
                                      </p:cBhvr>
                                      <p:tavLst>
                                        <p:tav tm="0">
                                          <p:val>
                                            <p:strVal val="#ppt_x"/>
                                          </p:val>
                                        </p:tav>
                                        <p:tav tm="100000">
                                          <p:val>
                                            <p:strVal val="#ppt_x"/>
                                          </p:val>
                                        </p:tav>
                                      </p:tavLst>
                                    </p:anim>
                                    <p:anim calcmode="lin" valueType="num">
                                      <p:cBhvr>
                                        <p:cTn id="34"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4" grpId="0"/>
      <p:bldP spid="35"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1" name="مجموعة 80"/>
          <p:cNvGrpSpPr/>
          <p:nvPr/>
        </p:nvGrpSpPr>
        <p:grpSpPr>
          <a:xfrm>
            <a:off x="680360" y="1143000"/>
            <a:ext cx="8311240" cy="4730307"/>
            <a:chOff x="-13932" y="1594293"/>
            <a:chExt cx="8311240" cy="4730307"/>
          </a:xfrm>
        </p:grpSpPr>
        <p:sp>
          <p:nvSpPr>
            <p:cNvPr id="24" name="مستطيل 23"/>
            <p:cNvSpPr/>
            <p:nvPr/>
          </p:nvSpPr>
          <p:spPr bwMode="auto">
            <a:xfrm>
              <a:off x="1895824" y="4648200"/>
              <a:ext cx="1447813" cy="457200"/>
            </a:xfrm>
            <a:prstGeom prst="rect">
              <a:avLst/>
            </a:prstGeom>
            <a:ln w="38100">
              <a:headEnd type="none" w="sm" len="sm"/>
              <a:tailEnd type="none" w="sm" len="sm"/>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bg2"/>
                  </a:solidFill>
                  <a:effectLst/>
                  <a:latin typeface="Times New Roman" pitchFamily="18" charset="0"/>
                </a:rPr>
                <a:t>customer</a:t>
              </a:r>
            </a:p>
          </p:txBody>
        </p:sp>
        <p:sp>
          <p:nvSpPr>
            <p:cNvPr id="5" name="شكل بيضاوي 4"/>
            <p:cNvSpPr/>
            <p:nvPr/>
          </p:nvSpPr>
          <p:spPr bwMode="auto">
            <a:xfrm>
              <a:off x="37063" y="4323007"/>
              <a:ext cx="1715537"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28575"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u="sng" dirty="0">
                  <a:solidFill>
                    <a:schemeClr val="bg2"/>
                  </a:solidFill>
                </a:rPr>
                <a:t>Customer-id</a:t>
              </a:r>
              <a:endParaRPr kumimoji="0" lang="en-US" sz="2400" b="1" i="0" u="sng" strike="noStrike" cap="none" normalizeH="0" baseline="0" dirty="0">
                <a:ln>
                  <a:noFill/>
                </a:ln>
                <a:solidFill>
                  <a:schemeClr val="bg2"/>
                </a:solidFill>
                <a:effectLst/>
              </a:endParaRPr>
            </a:p>
          </p:txBody>
        </p:sp>
        <p:sp>
          <p:nvSpPr>
            <p:cNvPr id="6" name="شكل بيضاوي 5"/>
            <p:cNvSpPr/>
            <p:nvPr/>
          </p:nvSpPr>
          <p:spPr bwMode="auto">
            <a:xfrm>
              <a:off x="1752600" y="3174921"/>
              <a:ext cx="1295400"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28575"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a:solidFill>
                    <a:schemeClr val="bg2"/>
                  </a:solidFill>
                </a:rPr>
                <a:t>    name</a:t>
              </a:r>
              <a:endParaRPr kumimoji="0" lang="en-US" sz="2400" b="1" i="0" strike="noStrike" cap="none" normalizeH="0" baseline="0" dirty="0">
                <a:ln>
                  <a:noFill/>
                </a:ln>
                <a:solidFill>
                  <a:schemeClr val="bg2"/>
                </a:solidFill>
                <a:effectLst/>
                <a:latin typeface="Times New Roman" pitchFamily="18" charset="0"/>
              </a:endParaRPr>
            </a:p>
          </p:txBody>
        </p:sp>
        <p:sp>
          <p:nvSpPr>
            <p:cNvPr id="12" name="شكل بيضاوي 11"/>
            <p:cNvSpPr/>
            <p:nvPr/>
          </p:nvSpPr>
          <p:spPr bwMode="auto">
            <a:xfrm>
              <a:off x="5859563" y="3397556"/>
              <a:ext cx="990601" cy="544153"/>
            </a:xfrm>
            <a:prstGeom prst="ellipse">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path path="circle">
                <a:fillToRect l="50000" t="50000" r="50000" b="50000"/>
              </a:path>
              <a:tileRect/>
            </a:gradFill>
            <a:ln w="28575"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a:solidFill>
                    <a:schemeClr val="bg2"/>
                  </a:solidFill>
                </a:rPr>
                <a:t>street</a:t>
              </a:r>
              <a:endParaRPr kumimoji="0" lang="en-US" sz="2400" b="1" i="0" strike="noStrike" cap="none" normalizeH="0" baseline="0" dirty="0">
                <a:ln>
                  <a:noFill/>
                </a:ln>
                <a:solidFill>
                  <a:schemeClr val="bg2"/>
                </a:solidFill>
                <a:effectLst/>
                <a:latin typeface="Times New Roman" pitchFamily="18" charset="0"/>
              </a:endParaRPr>
            </a:p>
          </p:txBody>
        </p:sp>
        <p:sp>
          <p:nvSpPr>
            <p:cNvPr id="33" name="شكل بيضاوي 32"/>
            <p:cNvSpPr/>
            <p:nvPr/>
          </p:nvSpPr>
          <p:spPr bwMode="auto">
            <a:xfrm>
              <a:off x="5753097" y="1594293"/>
              <a:ext cx="1715537" cy="544153"/>
            </a:xfrm>
            <a:prstGeom prst="ellipse">
              <a:avLst/>
            </a:prstGeom>
            <a:gradFill flip="none" rotWithShape="1">
              <a:gsLst>
                <a:gs pos="0">
                  <a:schemeClr val="accent3">
                    <a:lumMod val="75000"/>
                    <a:tint val="66000"/>
                    <a:satMod val="160000"/>
                  </a:schemeClr>
                </a:gs>
                <a:gs pos="50000">
                  <a:schemeClr val="accent3">
                    <a:lumMod val="75000"/>
                    <a:tint val="44500"/>
                    <a:satMod val="160000"/>
                  </a:schemeClr>
                </a:gs>
                <a:gs pos="100000">
                  <a:schemeClr val="accent3">
                    <a:lumMod val="75000"/>
                    <a:tint val="23500"/>
                    <a:satMod val="160000"/>
                  </a:schemeClr>
                </a:gs>
              </a:gsLst>
              <a:path path="circle">
                <a:fillToRect l="50000" t="50000" r="50000" b="50000"/>
              </a:path>
              <a:tileRect/>
            </a:gradFill>
            <a:ln w="28575"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u="sng" dirty="0">
                  <a:solidFill>
                    <a:schemeClr val="bg2"/>
                  </a:solidFill>
                </a:rPr>
                <a:t>Customer-id</a:t>
              </a:r>
              <a:endParaRPr kumimoji="0" lang="en-US" sz="2400" b="1" i="0" u="sng" strike="noStrike" cap="none" normalizeH="0" baseline="0" dirty="0">
                <a:ln>
                  <a:noFill/>
                </a:ln>
                <a:solidFill>
                  <a:schemeClr val="bg2"/>
                </a:solidFill>
                <a:effectLst/>
              </a:endParaRPr>
            </a:p>
          </p:txBody>
        </p:sp>
        <p:sp>
          <p:nvSpPr>
            <p:cNvPr id="36" name="شكل بيضاوي 35"/>
            <p:cNvSpPr/>
            <p:nvPr/>
          </p:nvSpPr>
          <p:spPr bwMode="auto">
            <a:xfrm>
              <a:off x="228600" y="2679562"/>
              <a:ext cx="1724737" cy="544153"/>
            </a:xfrm>
            <a:prstGeom prst="ellipse">
              <a:avLst/>
            </a:prstGeom>
            <a:gradFill flip="none" rotWithShape="1">
              <a:gsLst>
                <a:gs pos="0">
                  <a:srgbClr val="40D20C">
                    <a:tint val="66000"/>
                    <a:satMod val="160000"/>
                  </a:srgbClr>
                </a:gs>
                <a:gs pos="50000">
                  <a:srgbClr val="40D20C">
                    <a:tint val="44500"/>
                    <a:satMod val="160000"/>
                  </a:srgbClr>
                </a:gs>
                <a:gs pos="100000">
                  <a:srgbClr val="40D20C">
                    <a:tint val="23500"/>
                    <a:satMod val="160000"/>
                  </a:srgbClr>
                </a:gs>
              </a:gsLst>
              <a:path path="circle">
                <a:fillToRect l="50000" t="50000" r="50000" b="50000"/>
              </a:path>
              <a:tileRect/>
            </a:gradFill>
            <a:ln w="28575"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a:solidFill>
                    <a:schemeClr val="bg2"/>
                  </a:solidFill>
                </a:rPr>
                <a:t>First- name</a:t>
              </a:r>
              <a:endParaRPr kumimoji="0" lang="en-US" sz="2400" b="1" i="0" strike="noStrike" cap="none" normalizeH="0" baseline="0" dirty="0">
                <a:ln>
                  <a:noFill/>
                </a:ln>
                <a:solidFill>
                  <a:schemeClr val="bg2"/>
                </a:solidFill>
                <a:effectLst/>
                <a:latin typeface="Times New Roman" pitchFamily="18" charset="0"/>
              </a:endParaRPr>
            </a:p>
          </p:txBody>
        </p:sp>
        <p:sp>
          <p:nvSpPr>
            <p:cNvPr id="37" name="شكل بيضاوي 36"/>
            <p:cNvSpPr/>
            <p:nvPr/>
          </p:nvSpPr>
          <p:spPr bwMode="auto">
            <a:xfrm>
              <a:off x="1031047" y="2138446"/>
              <a:ext cx="1844580" cy="544153"/>
            </a:xfrm>
            <a:prstGeom prst="ellipse">
              <a:avLst/>
            </a:prstGeom>
            <a:gradFill flip="none" rotWithShape="1">
              <a:gsLst>
                <a:gs pos="0">
                  <a:srgbClr val="40D20C">
                    <a:tint val="66000"/>
                    <a:satMod val="160000"/>
                  </a:srgbClr>
                </a:gs>
                <a:gs pos="50000">
                  <a:srgbClr val="40D20C">
                    <a:tint val="44500"/>
                    <a:satMod val="160000"/>
                  </a:srgbClr>
                </a:gs>
                <a:gs pos="100000">
                  <a:srgbClr val="40D20C">
                    <a:tint val="23500"/>
                    <a:satMod val="160000"/>
                  </a:srgbClr>
                </a:gs>
              </a:gsLst>
              <a:path path="circle">
                <a:fillToRect l="50000" t="50000" r="50000" b="50000"/>
              </a:path>
              <a:tileRect/>
            </a:gradFill>
            <a:ln w="28575"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a:solidFill>
                    <a:schemeClr val="bg2"/>
                  </a:solidFill>
                </a:rPr>
                <a:t>middle-name</a:t>
              </a:r>
              <a:endParaRPr kumimoji="0" lang="en-US" sz="2400" b="1" i="0" strike="noStrike" cap="none" normalizeH="0" baseline="0" dirty="0">
                <a:ln>
                  <a:noFill/>
                </a:ln>
                <a:solidFill>
                  <a:schemeClr val="bg2"/>
                </a:solidFill>
                <a:effectLst/>
                <a:latin typeface="Times New Roman" pitchFamily="18" charset="0"/>
              </a:endParaRPr>
            </a:p>
          </p:txBody>
        </p:sp>
        <p:sp>
          <p:nvSpPr>
            <p:cNvPr id="38" name="شكل بيضاوي 37"/>
            <p:cNvSpPr/>
            <p:nvPr/>
          </p:nvSpPr>
          <p:spPr bwMode="auto">
            <a:xfrm>
              <a:off x="2514600" y="2497359"/>
              <a:ext cx="1658075" cy="544153"/>
            </a:xfrm>
            <a:prstGeom prst="ellipse">
              <a:avLst/>
            </a:prstGeom>
            <a:gradFill flip="none" rotWithShape="1">
              <a:gsLst>
                <a:gs pos="0">
                  <a:srgbClr val="40D20C">
                    <a:tint val="66000"/>
                    <a:satMod val="160000"/>
                  </a:srgbClr>
                </a:gs>
                <a:gs pos="50000">
                  <a:srgbClr val="40D20C">
                    <a:tint val="44500"/>
                    <a:satMod val="160000"/>
                  </a:srgbClr>
                </a:gs>
                <a:gs pos="100000">
                  <a:srgbClr val="40D20C">
                    <a:tint val="23500"/>
                    <a:satMod val="160000"/>
                  </a:srgbClr>
                </a:gs>
              </a:gsLst>
              <a:path path="circle">
                <a:fillToRect l="50000" t="50000" r="50000" b="50000"/>
              </a:path>
              <a:tileRect/>
            </a:gradFill>
            <a:ln w="28575"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a:solidFill>
                    <a:schemeClr val="bg2"/>
                  </a:solidFill>
                </a:rPr>
                <a:t>Last- name</a:t>
              </a:r>
              <a:endParaRPr kumimoji="0" lang="en-US" sz="2400" b="1" i="0" strike="noStrike" cap="none" normalizeH="0" baseline="0" dirty="0">
                <a:ln>
                  <a:noFill/>
                </a:ln>
                <a:solidFill>
                  <a:schemeClr val="bg2"/>
                </a:solidFill>
                <a:effectLst/>
                <a:latin typeface="Times New Roman" pitchFamily="18" charset="0"/>
              </a:endParaRPr>
            </a:p>
          </p:txBody>
        </p:sp>
        <p:sp>
          <p:nvSpPr>
            <p:cNvPr id="39" name="شكل بيضاوي 38"/>
            <p:cNvSpPr/>
            <p:nvPr/>
          </p:nvSpPr>
          <p:spPr bwMode="auto">
            <a:xfrm>
              <a:off x="2261261" y="5735277"/>
              <a:ext cx="1670000"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28575"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400" b="1" i="0" strike="noStrike" cap="none" normalizeH="0" baseline="0" dirty="0">
                  <a:ln>
                    <a:noFill/>
                  </a:ln>
                  <a:solidFill>
                    <a:schemeClr val="bg2"/>
                  </a:solidFill>
                  <a:effectLst/>
                  <a:latin typeface="Times New Roman" pitchFamily="18" charset="0"/>
                </a:rPr>
                <a:t>date-of-birth</a:t>
              </a:r>
            </a:p>
          </p:txBody>
        </p:sp>
        <p:sp>
          <p:nvSpPr>
            <p:cNvPr id="40" name="شكل بيضاوي 39"/>
            <p:cNvSpPr/>
            <p:nvPr/>
          </p:nvSpPr>
          <p:spPr bwMode="auto">
            <a:xfrm>
              <a:off x="4038600" y="5728671"/>
              <a:ext cx="761999"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28575" cap="sq" cmpd="sng" algn="ctr">
              <a:solidFill>
                <a:schemeClr val="bg2"/>
              </a:solidFill>
              <a:prstDash val="dash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800" b="1" i="0" strike="noStrike" cap="none" normalizeH="0" baseline="0" dirty="0">
                  <a:ln>
                    <a:noFill/>
                  </a:ln>
                  <a:solidFill>
                    <a:schemeClr val="bg2"/>
                  </a:solidFill>
                  <a:effectLst/>
                  <a:latin typeface="Times New Roman" pitchFamily="18" charset="0"/>
                </a:rPr>
                <a:t>age</a:t>
              </a:r>
              <a:endParaRPr kumimoji="0" lang="en-US" sz="2400" b="1" i="0" strike="noStrike" cap="none" normalizeH="0" baseline="0" dirty="0">
                <a:ln>
                  <a:noFill/>
                </a:ln>
                <a:solidFill>
                  <a:schemeClr val="bg2"/>
                </a:solidFill>
                <a:effectLst/>
                <a:latin typeface="Times New Roman" pitchFamily="18" charset="0"/>
              </a:endParaRPr>
            </a:p>
          </p:txBody>
        </p:sp>
        <p:grpSp>
          <p:nvGrpSpPr>
            <p:cNvPr id="4" name="مجموعة 3"/>
            <p:cNvGrpSpPr/>
            <p:nvPr/>
          </p:nvGrpSpPr>
          <p:grpSpPr>
            <a:xfrm>
              <a:off x="-13932" y="5628047"/>
              <a:ext cx="2209800" cy="696553"/>
              <a:chOff x="190500" y="5486400"/>
              <a:chExt cx="1956475" cy="696553"/>
            </a:xfrm>
          </p:grpSpPr>
          <p:sp>
            <p:nvSpPr>
              <p:cNvPr id="13" name="شكل بيضاوي 12"/>
              <p:cNvSpPr/>
              <p:nvPr/>
            </p:nvSpPr>
            <p:spPr bwMode="auto">
              <a:xfrm>
                <a:off x="190500" y="5486400"/>
                <a:ext cx="1956475" cy="6965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28575"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1" i="0" strike="noStrike" cap="none" normalizeH="0" baseline="0" dirty="0">
                  <a:ln>
                    <a:noFill/>
                  </a:ln>
                  <a:solidFill>
                    <a:schemeClr val="bg2"/>
                  </a:solidFill>
                  <a:effectLst/>
                  <a:latin typeface="Times New Roman" pitchFamily="18" charset="0"/>
                </a:endParaRPr>
              </a:p>
            </p:txBody>
          </p:sp>
          <p:sp>
            <p:nvSpPr>
              <p:cNvPr id="41" name="شكل بيضاوي 40"/>
              <p:cNvSpPr/>
              <p:nvPr/>
            </p:nvSpPr>
            <p:spPr bwMode="auto">
              <a:xfrm>
                <a:off x="276224" y="5562599"/>
                <a:ext cx="1781175"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28575"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400" b="1" i="0" strike="noStrike" cap="none" normalizeH="0" baseline="0" dirty="0">
                    <a:ln>
                      <a:noFill/>
                    </a:ln>
                    <a:solidFill>
                      <a:schemeClr val="bg2"/>
                    </a:solidFill>
                    <a:effectLst/>
                    <a:latin typeface="Times New Roman" pitchFamily="18" charset="0"/>
                  </a:rPr>
                  <a:t>Phone-number</a:t>
                </a:r>
                <a:endParaRPr kumimoji="0" lang="en-US" sz="2400" b="1" i="0" strike="noStrike" cap="none" normalizeH="0" baseline="0" dirty="0">
                  <a:ln>
                    <a:noFill/>
                  </a:ln>
                  <a:solidFill>
                    <a:schemeClr val="bg2"/>
                  </a:solidFill>
                  <a:effectLst/>
                  <a:latin typeface="Times New Roman" pitchFamily="18" charset="0"/>
                </a:endParaRPr>
              </a:p>
            </p:txBody>
          </p:sp>
        </p:grpSp>
        <p:sp>
          <p:nvSpPr>
            <p:cNvPr id="42" name="شكل بيضاوي 41"/>
            <p:cNvSpPr/>
            <p:nvPr/>
          </p:nvSpPr>
          <p:spPr bwMode="auto">
            <a:xfrm>
              <a:off x="4504805" y="2206232"/>
              <a:ext cx="1715537" cy="544153"/>
            </a:xfrm>
            <a:prstGeom prst="ellipse">
              <a:avLst/>
            </a:prstGeom>
            <a:gradFill flip="none" rotWithShape="1">
              <a:gsLst>
                <a:gs pos="0">
                  <a:schemeClr val="accent3">
                    <a:lumMod val="75000"/>
                    <a:tint val="66000"/>
                    <a:satMod val="160000"/>
                  </a:schemeClr>
                </a:gs>
                <a:gs pos="50000">
                  <a:schemeClr val="accent3">
                    <a:lumMod val="75000"/>
                    <a:tint val="44500"/>
                    <a:satMod val="160000"/>
                  </a:schemeClr>
                </a:gs>
                <a:gs pos="100000">
                  <a:schemeClr val="accent3">
                    <a:lumMod val="75000"/>
                    <a:tint val="23500"/>
                    <a:satMod val="160000"/>
                  </a:schemeClr>
                </a:gs>
              </a:gsLst>
              <a:path path="circle">
                <a:fillToRect l="50000" t="50000" r="50000" b="50000"/>
              </a:path>
              <a:tileRect/>
            </a:gradFill>
            <a:ln w="28575"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u="sng" dirty="0">
                  <a:solidFill>
                    <a:schemeClr val="bg2"/>
                  </a:solidFill>
                </a:rPr>
                <a:t>Customer-id</a:t>
              </a:r>
              <a:endParaRPr kumimoji="0" lang="en-US" sz="2400" b="1" i="0" u="sng" strike="noStrike" cap="none" normalizeH="0" baseline="0" dirty="0">
                <a:ln>
                  <a:noFill/>
                </a:ln>
                <a:solidFill>
                  <a:schemeClr val="bg2"/>
                </a:solidFill>
                <a:effectLst/>
              </a:endParaRPr>
            </a:p>
          </p:txBody>
        </p:sp>
        <p:sp>
          <p:nvSpPr>
            <p:cNvPr id="43" name="شكل بيضاوي 42"/>
            <p:cNvSpPr/>
            <p:nvPr/>
          </p:nvSpPr>
          <p:spPr bwMode="auto">
            <a:xfrm>
              <a:off x="5616374" y="4181534"/>
              <a:ext cx="1165426"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28575"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a:solidFill>
                    <a:schemeClr val="bg2"/>
                  </a:solidFill>
                </a:rPr>
                <a:t>address</a:t>
              </a:r>
              <a:endParaRPr kumimoji="0" lang="en-US" sz="2400" b="1" i="0" strike="noStrike" cap="none" normalizeH="0" baseline="0" dirty="0">
                <a:ln>
                  <a:noFill/>
                </a:ln>
                <a:solidFill>
                  <a:schemeClr val="bg2"/>
                </a:solidFill>
                <a:effectLst/>
              </a:endParaRPr>
            </a:p>
          </p:txBody>
        </p:sp>
        <p:sp>
          <p:nvSpPr>
            <p:cNvPr id="44" name="شكل بيضاوي 43"/>
            <p:cNvSpPr/>
            <p:nvPr/>
          </p:nvSpPr>
          <p:spPr bwMode="auto">
            <a:xfrm>
              <a:off x="7182367" y="3520682"/>
              <a:ext cx="990601" cy="544153"/>
            </a:xfrm>
            <a:prstGeom prst="ellipse">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path path="circle">
                <a:fillToRect l="50000" t="50000" r="50000" b="50000"/>
              </a:path>
              <a:tileRect/>
            </a:gradFill>
            <a:ln w="28575"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a:solidFill>
                    <a:schemeClr val="bg2"/>
                  </a:solidFill>
                </a:rPr>
                <a:t>city</a:t>
              </a:r>
              <a:endParaRPr kumimoji="0" lang="en-US" sz="2400" b="1" i="0" strike="noStrike" cap="none" normalizeH="0" baseline="0" dirty="0">
                <a:ln>
                  <a:noFill/>
                </a:ln>
                <a:solidFill>
                  <a:schemeClr val="bg2"/>
                </a:solidFill>
                <a:effectLst/>
                <a:latin typeface="Times New Roman" pitchFamily="18" charset="0"/>
              </a:endParaRPr>
            </a:p>
          </p:txBody>
        </p:sp>
        <p:sp>
          <p:nvSpPr>
            <p:cNvPr id="45" name="شكل بيضاوي 44"/>
            <p:cNvSpPr/>
            <p:nvPr/>
          </p:nvSpPr>
          <p:spPr bwMode="auto">
            <a:xfrm>
              <a:off x="7182367" y="4323007"/>
              <a:ext cx="990601" cy="544153"/>
            </a:xfrm>
            <a:prstGeom prst="ellipse">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path path="circle">
                <a:fillToRect l="50000" t="50000" r="50000" b="50000"/>
              </a:path>
              <a:tileRect/>
            </a:gradFill>
            <a:ln w="28575"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a:solidFill>
                    <a:schemeClr val="bg2"/>
                  </a:solidFill>
                </a:rPr>
                <a:t>state</a:t>
              </a:r>
              <a:endParaRPr kumimoji="0" lang="en-US" sz="2400" b="1" i="0" strike="noStrike" cap="none" normalizeH="0" baseline="0" dirty="0">
                <a:ln>
                  <a:noFill/>
                </a:ln>
                <a:solidFill>
                  <a:schemeClr val="bg2"/>
                </a:solidFill>
                <a:effectLst/>
                <a:latin typeface="Times New Roman" pitchFamily="18" charset="0"/>
              </a:endParaRPr>
            </a:p>
          </p:txBody>
        </p:sp>
        <p:sp>
          <p:nvSpPr>
            <p:cNvPr id="46" name="شكل بيضاوي 45"/>
            <p:cNvSpPr/>
            <p:nvPr/>
          </p:nvSpPr>
          <p:spPr bwMode="auto">
            <a:xfrm>
              <a:off x="6925708" y="5214322"/>
              <a:ext cx="1371600" cy="544153"/>
            </a:xfrm>
            <a:prstGeom prst="ellipse">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path path="circle">
                <a:fillToRect l="50000" t="50000" r="50000" b="50000"/>
              </a:path>
              <a:tileRect/>
            </a:gradFill>
            <a:ln w="28575"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a:solidFill>
                    <a:schemeClr val="bg2"/>
                  </a:solidFill>
                </a:rPr>
                <a:t> zip-code</a:t>
              </a:r>
              <a:endParaRPr kumimoji="0" lang="en-US" sz="2400" b="1" i="0" strike="noStrike" cap="none" normalizeH="0" baseline="0" dirty="0">
                <a:ln>
                  <a:noFill/>
                </a:ln>
                <a:solidFill>
                  <a:schemeClr val="bg2"/>
                </a:solidFill>
                <a:effectLst/>
                <a:latin typeface="Times New Roman" pitchFamily="18" charset="0"/>
              </a:endParaRPr>
            </a:p>
          </p:txBody>
        </p:sp>
        <p:sp>
          <p:nvSpPr>
            <p:cNvPr id="47" name="شكل بيضاوي 46"/>
            <p:cNvSpPr/>
            <p:nvPr/>
          </p:nvSpPr>
          <p:spPr bwMode="auto">
            <a:xfrm>
              <a:off x="6581771" y="2206232"/>
              <a:ext cx="1715537" cy="544153"/>
            </a:xfrm>
            <a:prstGeom prst="ellipse">
              <a:avLst/>
            </a:prstGeom>
            <a:gradFill flip="none" rotWithShape="1">
              <a:gsLst>
                <a:gs pos="0">
                  <a:schemeClr val="accent3">
                    <a:lumMod val="75000"/>
                    <a:tint val="66000"/>
                    <a:satMod val="160000"/>
                  </a:schemeClr>
                </a:gs>
                <a:gs pos="50000">
                  <a:schemeClr val="accent3">
                    <a:lumMod val="75000"/>
                    <a:tint val="44500"/>
                    <a:satMod val="160000"/>
                  </a:schemeClr>
                </a:gs>
                <a:gs pos="100000">
                  <a:schemeClr val="accent3">
                    <a:lumMod val="75000"/>
                    <a:tint val="23500"/>
                    <a:satMod val="160000"/>
                  </a:schemeClr>
                </a:gs>
              </a:gsLst>
              <a:path path="circle">
                <a:fillToRect l="50000" t="50000" r="50000" b="50000"/>
              </a:path>
              <a:tileRect/>
            </a:gradFill>
            <a:ln w="28575"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u="sng" dirty="0">
                  <a:solidFill>
                    <a:schemeClr val="bg2"/>
                  </a:solidFill>
                </a:rPr>
                <a:t>Customer-id</a:t>
              </a:r>
              <a:endParaRPr kumimoji="0" lang="en-US" sz="2400" b="1" i="0" u="sng" strike="noStrike" cap="none" normalizeH="0" baseline="0" dirty="0">
                <a:ln>
                  <a:noFill/>
                </a:ln>
                <a:solidFill>
                  <a:schemeClr val="bg2"/>
                </a:solidFill>
                <a:effectLst/>
              </a:endParaRPr>
            </a:p>
          </p:txBody>
        </p:sp>
        <p:cxnSp>
          <p:nvCxnSpPr>
            <p:cNvPr id="8" name="رابط مستقيم 7"/>
            <p:cNvCxnSpPr>
              <a:stCxn id="24" idx="1"/>
              <a:endCxn id="5" idx="5"/>
            </p:cNvCxnSpPr>
            <p:nvPr/>
          </p:nvCxnSpPr>
          <p:spPr bwMode="auto">
            <a:xfrm flipH="1" flipV="1">
              <a:off x="1501365" y="4787471"/>
              <a:ext cx="394459" cy="89329"/>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رابط مستقيم 49"/>
            <p:cNvCxnSpPr/>
            <p:nvPr/>
          </p:nvCxnSpPr>
          <p:spPr bwMode="auto">
            <a:xfrm flipH="1">
              <a:off x="1698594" y="5105400"/>
              <a:ext cx="396100" cy="598846"/>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رابط مستقيم 51"/>
            <p:cNvCxnSpPr>
              <a:endCxn id="39" idx="0"/>
            </p:cNvCxnSpPr>
            <p:nvPr/>
          </p:nvCxnSpPr>
          <p:spPr bwMode="auto">
            <a:xfrm>
              <a:off x="2743200" y="5105400"/>
              <a:ext cx="353061" cy="629877"/>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رابط مستقيم 53"/>
            <p:cNvCxnSpPr/>
            <p:nvPr/>
          </p:nvCxnSpPr>
          <p:spPr bwMode="auto">
            <a:xfrm>
              <a:off x="3343637" y="5105400"/>
              <a:ext cx="829038" cy="629877"/>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رابط مستقيم 55"/>
            <p:cNvCxnSpPr>
              <a:stCxn id="24" idx="3"/>
              <a:endCxn id="43" idx="2"/>
            </p:cNvCxnSpPr>
            <p:nvPr/>
          </p:nvCxnSpPr>
          <p:spPr bwMode="auto">
            <a:xfrm flipV="1">
              <a:off x="3343637" y="4453611"/>
              <a:ext cx="2272737" cy="423189"/>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رابط مستقيم 57"/>
            <p:cNvCxnSpPr>
              <a:stCxn id="6" idx="4"/>
              <a:endCxn id="24" idx="0"/>
            </p:cNvCxnSpPr>
            <p:nvPr/>
          </p:nvCxnSpPr>
          <p:spPr bwMode="auto">
            <a:xfrm>
              <a:off x="2400300" y="3719074"/>
              <a:ext cx="219431" cy="929126"/>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رابط مستقيم 59"/>
            <p:cNvCxnSpPr/>
            <p:nvPr/>
          </p:nvCxnSpPr>
          <p:spPr bwMode="auto">
            <a:xfrm flipV="1">
              <a:off x="2743200" y="3041512"/>
              <a:ext cx="304800" cy="182203"/>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رابط مستقيم 61"/>
            <p:cNvCxnSpPr/>
            <p:nvPr/>
          </p:nvCxnSpPr>
          <p:spPr bwMode="auto">
            <a:xfrm flipH="1" flipV="1">
              <a:off x="2195868" y="2682599"/>
              <a:ext cx="65393" cy="492322"/>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رابط مستقيم 63"/>
            <p:cNvCxnSpPr>
              <a:stCxn id="6" idx="1"/>
              <a:endCxn id="36" idx="5"/>
            </p:cNvCxnSpPr>
            <p:nvPr/>
          </p:nvCxnSpPr>
          <p:spPr bwMode="auto">
            <a:xfrm flipH="1" flipV="1">
              <a:off x="1700755" y="3144026"/>
              <a:ext cx="241552" cy="110584"/>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رابط مستقيم 65"/>
            <p:cNvCxnSpPr>
              <a:endCxn id="12" idx="4"/>
            </p:cNvCxnSpPr>
            <p:nvPr/>
          </p:nvCxnSpPr>
          <p:spPr bwMode="auto">
            <a:xfrm flipV="1">
              <a:off x="6354863" y="3941709"/>
              <a:ext cx="1" cy="241928"/>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رابط مستقيم 67"/>
            <p:cNvCxnSpPr>
              <a:stCxn id="43" idx="7"/>
              <a:endCxn id="44" idx="3"/>
            </p:cNvCxnSpPr>
            <p:nvPr/>
          </p:nvCxnSpPr>
          <p:spPr bwMode="auto">
            <a:xfrm flipV="1">
              <a:off x="6611127" y="3985146"/>
              <a:ext cx="716310" cy="276077"/>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رابط مستقيم 71"/>
            <p:cNvCxnSpPr>
              <a:stCxn id="43" idx="6"/>
              <a:endCxn id="45" idx="2"/>
            </p:cNvCxnSpPr>
            <p:nvPr/>
          </p:nvCxnSpPr>
          <p:spPr bwMode="auto">
            <a:xfrm>
              <a:off x="6781800" y="4453611"/>
              <a:ext cx="400567" cy="141473"/>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رابط مستقيم 73"/>
            <p:cNvCxnSpPr>
              <a:stCxn id="43" idx="5"/>
              <a:endCxn id="46" idx="1"/>
            </p:cNvCxnSpPr>
            <p:nvPr/>
          </p:nvCxnSpPr>
          <p:spPr bwMode="auto">
            <a:xfrm>
              <a:off x="6611127" y="4645998"/>
              <a:ext cx="515447" cy="648013"/>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رابط مستقيم 75"/>
            <p:cNvCxnSpPr/>
            <p:nvPr/>
          </p:nvCxnSpPr>
          <p:spPr bwMode="auto">
            <a:xfrm flipV="1">
              <a:off x="6581771" y="2682599"/>
              <a:ext cx="400312" cy="714957"/>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رابط مستقيم 77"/>
            <p:cNvCxnSpPr>
              <a:stCxn id="12" idx="0"/>
              <a:endCxn id="33" idx="4"/>
            </p:cNvCxnSpPr>
            <p:nvPr/>
          </p:nvCxnSpPr>
          <p:spPr bwMode="auto">
            <a:xfrm flipV="1">
              <a:off x="6354864" y="2138446"/>
              <a:ext cx="256002" cy="1259110"/>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رابط مستقيم 79"/>
            <p:cNvCxnSpPr>
              <a:stCxn id="12" idx="1"/>
            </p:cNvCxnSpPr>
            <p:nvPr/>
          </p:nvCxnSpPr>
          <p:spPr bwMode="auto">
            <a:xfrm flipH="1" flipV="1">
              <a:off x="5616374" y="2750385"/>
              <a:ext cx="388259" cy="726860"/>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Tree>
    <p:extLst>
      <p:ext uri="{BB962C8B-B14F-4D97-AF65-F5344CB8AC3E}">
        <p14:creationId xmlns:p14="http://schemas.microsoft.com/office/powerpoint/2010/main" val="2942026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1"/>
                                        </p:tgtEl>
                                        <p:attrNameLst>
                                          <p:attrName>style.visibility</p:attrName>
                                        </p:attrNameLst>
                                      </p:cBhvr>
                                      <p:to>
                                        <p:strVal val="visible"/>
                                      </p:to>
                                    </p:set>
                                    <p:animEffect transition="in" filter="fade">
                                      <p:cBhvr>
                                        <p:cTn id="7" dur="1000"/>
                                        <p:tgtEl>
                                          <p:spTgt spid="81"/>
                                        </p:tgtEl>
                                      </p:cBhvr>
                                    </p:animEffect>
                                    <p:anim calcmode="lin" valueType="num">
                                      <p:cBhvr>
                                        <p:cTn id="8" dur="1000" fill="hold"/>
                                        <p:tgtEl>
                                          <p:spTgt spid="81"/>
                                        </p:tgtEl>
                                        <p:attrNameLst>
                                          <p:attrName>ppt_x</p:attrName>
                                        </p:attrNameLst>
                                      </p:cBhvr>
                                      <p:tavLst>
                                        <p:tav tm="0">
                                          <p:val>
                                            <p:strVal val="#ppt_x"/>
                                          </p:val>
                                        </p:tav>
                                        <p:tav tm="100000">
                                          <p:val>
                                            <p:strVal val="#ppt_x"/>
                                          </p:val>
                                        </p:tav>
                                      </p:tavLst>
                                    </p:anim>
                                    <p:anim calcmode="lin" valueType="num">
                                      <p:cBhvr>
                                        <p:cTn id="9" dur="1000" fill="hold"/>
                                        <p:tgtEl>
                                          <p:spTgt spid="8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مجموعة 46"/>
          <p:cNvGrpSpPr/>
          <p:nvPr/>
        </p:nvGrpSpPr>
        <p:grpSpPr>
          <a:xfrm>
            <a:off x="709444" y="1211943"/>
            <a:ext cx="8358356" cy="4091120"/>
            <a:chOff x="709444" y="1211943"/>
            <a:chExt cx="8358356" cy="4091120"/>
          </a:xfrm>
        </p:grpSpPr>
        <p:cxnSp>
          <p:nvCxnSpPr>
            <p:cNvPr id="20" name="رابط مستقيم 19"/>
            <p:cNvCxnSpPr>
              <a:stCxn id="25" idx="1"/>
            </p:cNvCxnSpPr>
            <p:nvPr/>
          </p:nvCxnSpPr>
          <p:spPr bwMode="auto">
            <a:xfrm flipH="1">
              <a:off x="3528856" y="4486834"/>
              <a:ext cx="951475" cy="1992"/>
            </a:xfrm>
            <a:prstGeom prst="line">
              <a:avLst/>
            </a:prstGeom>
            <a:solidFill>
              <a:schemeClr val="accent1"/>
            </a:solidFill>
            <a:ln w="57150" cap="sq"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رابط مستقيم 22"/>
            <p:cNvCxnSpPr>
              <a:endCxn id="21" idx="1"/>
            </p:cNvCxnSpPr>
            <p:nvPr/>
          </p:nvCxnSpPr>
          <p:spPr bwMode="auto">
            <a:xfrm>
              <a:off x="6383281" y="4486834"/>
              <a:ext cx="979925" cy="0"/>
            </a:xfrm>
            <a:prstGeom prst="line">
              <a:avLst/>
            </a:prstGeom>
            <a:solidFill>
              <a:schemeClr val="accent1"/>
            </a:solidFill>
            <a:ln w="57150" cap="sq"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2" name="مجموعة 31"/>
            <p:cNvGrpSpPr/>
            <p:nvPr/>
          </p:nvGrpSpPr>
          <p:grpSpPr>
            <a:xfrm>
              <a:off x="709444" y="2580047"/>
              <a:ext cx="8358356" cy="2723016"/>
              <a:chOff x="709444" y="3494447"/>
              <a:chExt cx="8358356" cy="2723016"/>
            </a:xfrm>
          </p:grpSpPr>
          <p:grpSp>
            <p:nvGrpSpPr>
              <p:cNvPr id="22" name="مجموعة 21"/>
              <p:cNvGrpSpPr/>
              <p:nvPr/>
            </p:nvGrpSpPr>
            <p:grpSpPr>
              <a:xfrm>
                <a:off x="4480331" y="4585004"/>
                <a:ext cx="1902950" cy="1632459"/>
                <a:chOff x="4038600" y="3581400"/>
                <a:chExt cx="2133600" cy="1828800"/>
              </a:xfrm>
            </p:grpSpPr>
            <p:sp>
              <p:nvSpPr>
                <p:cNvPr id="25" name="معين 24"/>
                <p:cNvSpPr/>
                <p:nvPr/>
              </p:nvSpPr>
              <p:spPr bwMode="auto">
                <a:xfrm>
                  <a:off x="4038600" y="3581400"/>
                  <a:ext cx="2133600" cy="1828800"/>
                </a:xfrm>
                <a:prstGeom prst="diamond">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path path="circle">
                    <a:fillToRect l="50000" t="50000" r="50000" b="50000"/>
                  </a:path>
                  <a:tileRect/>
                </a:gradFill>
                <a:ln>
                  <a:solidFill>
                    <a:schemeClr val="bg2"/>
                  </a:solidFill>
                  <a:headEnd type="none" w="sm" len="sm"/>
                  <a:tailEnd type="none" w="sm" len="sm"/>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sz="1600" b="1" dirty="0">
                    <a:solidFill>
                      <a:schemeClr val="tx1"/>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p:txBody>
            </p:sp>
            <p:sp>
              <p:nvSpPr>
                <p:cNvPr id="26" name="مربع نص 25"/>
                <p:cNvSpPr txBox="1"/>
                <p:nvPr/>
              </p:nvSpPr>
              <p:spPr>
                <a:xfrm>
                  <a:off x="4495801" y="4267200"/>
                  <a:ext cx="1525171" cy="517191"/>
                </a:xfrm>
                <a:prstGeom prst="rect">
                  <a:avLst/>
                </a:prstGeom>
                <a:noFill/>
              </p:spPr>
              <p:txBody>
                <a:bodyPr wrap="square" rtlCol="0">
                  <a:spAutoFit/>
                </a:bodyPr>
                <a:lstStyle/>
                <a:p>
                  <a:r>
                    <a:rPr lang="en-US" dirty="0"/>
                    <a:t>work-on</a:t>
                  </a:r>
                </a:p>
              </p:txBody>
            </p:sp>
          </p:grpSp>
          <p:grpSp>
            <p:nvGrpSpPr>
              <p:cNvPr id="31" name="مجموعة 30"/>
              <p:cNvGrpSpPr/>
              <p:nvPr/>
            </p:nvGrpSpPr>
            <p:grpSpPr>
              <a:xfrm>
                <a:off x="709444" y="3494447"/>
                <a:ext cx="8358356" cy="2110844"/>
                <a:chOff x="709444" y="3494447"/>
                <a:chExt cx="8358356" cy="2110844"/>
              </a:xfrm>
            </p:grpSpPr>
            <p:grpSp>
              <p:nvGrpSpPr>
                <p:cNvPr id="30" name="مجموعة 29"/>
                <p:cNvGrpSpPr/>
                <p:nvPr/>
              </p:nvGrpSpPr>
              <p:grpSpPr>
                <a:xfrm>
                  <a:off x="709444" y="3494447"/>
                  <a:ext cx="3786356" cy="2110844"/>
                  <a:chOff x="709444" y="3494447"/>
                  <a:chExt cx="3786356" cy="2110844"/>
                </a:xfrm>
              </p:grpSpPr>
              <p:sp>
                <p:nvSpPr>
                  <p:cNvPr id="24" name="مستطيل 23"/>
                  <p:cNvSpPr/>
                  <p:nvPr/>
                </p:nvSpPr>
                <p:spPr bwMode="auto">
                  <a:xfrm>
                    <a:off x="2081044" y="5197176"/>
                    <a:ext cx="1447813" cy="408115"/>
                  </a:xfrm>
                  <a:prstGeom prst="rect">
                    <a:avLst/>
                  </a:prstGeom>
                  <a:ln>
                    <a:headEnd type="none" w="sm" len="sm"/>
                    <a:tailEnd type="none" w="sm" len="sm"/>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dirty="0">
                        <a:solidFill>
                          <a:schemeClr val="bg2"/>
                        </a:solidFill>
                        <a:latin typeface="Times New Roman" pitchFamily="18" charset="0"/>
                      </a:rPr>
                      <a:t>employee</a:t>
                    </a:r>
                    <a:endParaRPr kumimoji="0" lang="en-US" sz="2400" b="0" i="0" u="none" strike="noStrike" cap="none" normalizeH="0" baseline="0" dirty="0">
                      <a:ln>
                        <a:noFill/>
                      </a:ln>
                      <a:solidFill>
                        <a:schemeClr val="bg2"/>
                      </a:solidFill>
                      <a:effectLst/>
                      <a:latin typeface="Times New Roman" pitchFamily="18" charset="0"/>
                    </a:endParaRPr>
                  </a:p>
                </p:txBody>
              </p:sp>
              <p:grpSp>
                <p:nvGrpSpPr>
                  <p:cNvPr id="9" name="مجموعة 8"/>
                  <p:cNvGrpSpPr/>
                  <p:nvPr/>
                </p:nvGrpSpPr>
                <p:grpSpPr>
                  <a:xfrm>
                    <a:off x="709444" y="3494447"/>
                    <a:ext cx="3786356" cy="1728651"/>
                    <a:chOff x="709444" y="3494447"/>
                    <a:chExt cx="3786356" cy="1728651"/>
                  </a:xfrm>
                </p:grpSpPr>
                <p:sp>
                  <p:nvSpPr>
                    <p:cNvPr id="5" name="شكل بيضاوي 4"/>
                    <p:cNvSpPr/>
                    <p:nvPr/>
                  </p:nvSpPr>
                  <p:spPr bwMode="auto">
                    <a:xfrm>
                      <a:off x="861844" y="4273998"/>
                      <a:ext cx="1715537"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u="sng" dirty="0">
                          <a:solidFill>
                            <a:schemeClr val="bg2"/>
                          </a:solidFill>
                        </a:rPr>
                        <a:t>employee-id</a:t>
                      </a:r>
                      <a:endParaRPr kumimoji="0" lang="en-US" sz="2400" b="1" i="0" u="sng" strike="noStrike" cap="none" normalizeH="0" baseline="0" dirty="0">
                        <a:ln>
                          <a:noFill/>
                        </a:ln>
                        <a:solidFill>
                          <a:schemeClr val="bg2"/>
                        </a:solidFill>
                        <a:effectLst/>
                      </a:endParaRPr>
                    </a:p>
                  </p:txBody>
                </p:sp>
                <p:sp>
                  <p:nvSpPr>
                    <p:cNvPr id="6" name="شكل بيضاوي 5"/>
                    <p:cNvSpPr/>
                    <p:nvPr/>
                  </p:nvSpPr>
                  <p:spPr bwMode="auto">
                    <a:xfrm>
                      <a:off x="709444" y="3539210"/>
                      <a:ext cx="2207750"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a:solidFill>
                            <a:schemeClr val="bg2"/>
                          </a:solidFill>
                        </a:rPr>
                        <a:t>employee-name</a:t>
                      </a:r>
                      <a:endParaRPr kumimoji="0" lang="en-US" sz="2400" b="1" i="0" strike="noStrike" cap="none" normalizeH="0" baseline="0" dirty="0">
                        <a:ln>
                          <a:noFill/>
                        </a:ln>
                        <a:solidFill>
                          <a:schemeClr val="bg2"/>
                        </a:solidFill>
                        <a:effectLst/>
                        <a:latin typeface="Times New Roman" pitchFamily="18" charset="0"/>
                      </a:endParaRPr>
                    </a:p>
                  </p:txBody>
                </p:sp>
                <p:sp>
                  <p:nvSpPr>
                    <p:cNvPr id="12" name="شكل بيضاوي 11"/>
                    <p:cNvSpPr/>
                    <p:nvPr/>
                  </p:nvSpPr>
                  <p:spPr bwMode="auto">
                    <a:xfrm>
                      <a:off x="3189044" y="3494447"/>
                      <a:ext cx="904714"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a:solidFill>
                            <a:schemeClr val="bg2"/>
                          </a:solidFill>
                        </a:rPr>
                        <a:t>street</a:t>
                      </a:r>
                      <a:endParaRPr kumimoji="0" lang="en-US" sz="2400" b="1" i="0" strike="noStrike" cap="none" normalizeH="0" baseline="0" dirty="0">
                        <a:ln>
                          <a:noFill/>
                        </a:ln>
                        <a:solidFill>
                          <a:schemeClr val="bg2"/>
                        </a:solidFill>
                        <a:effectLst/>
                        <a:latin typeface="Times New Roman" pitchFamily="18" charset="0"/>
                      </a:endParaRPr>
                    </a:p>
                  </p:txBody>
                </p:sp>
                <p:sp>
                  <p:nvSpPr>
                    <p:cNvPr id="13" name="شكل بيضاوي 12"/>
                    <p:cNvSpPr/>
                    <p:nvPr/>
                  </p:nvSpPr>
                  <p:spPr bwMode="auto">
                    <a:xfrm>
                      <a:off x="3517563" y="4256447"/>
                      <a:ext cx="978237"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a:solidFill>
                            <a:schemeClr val="bg2"/>
                          </a:solidFill>
                        </a:rPr>
                        <a:t>city</a:t>
                      </a:r>
                      <a:endParaRPr kumimoji="0" lang="en-US" sz="2400" b="1" i="0" strike="noStrike" cap="none" normalizeH="0" baseline="0" dirty="0">
                        <a:ln>
                          <a:noFill/>
                        </a:ln>
                        <a:solidFill>
                          <a:schemeClr val="bg2"/>
                        </a:solidFill>
                        <a:effectLst/>
                        <a:latin typeface="Times New Roman" pitchFamily="18" charset="0"/>
                      </a:endParaRPr>
                    </a:p>
                  </p:txBody>
                </p:sp>
                <p:cxnSp>
                  <p:nvCxnSpPr>
                    <p:cNvPr id="14" name="رابط مستقيم 13"/>
                    <p:cNvCxnSpPr/>
                    <p:nvPr/>
                  </p:nvCxnSpPr>
                  <p:spPr bwMode="auto">
                    <a:xfrm flipH="1">
                      <a:off x="3053120" y="3995586"/>
                      <a:ext cx="414605" cy="1227512"/>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رابط مستقيم 14"/>
                    <p:cNvCxnSpPr/>
                    <p:nvPr/>
                  </p:nvCxnSpPr>
                  <p:spPr bwMode="auto">
                    <a:xfrm>
                      <a:off x="2509419" y="4049353"/>
                      <a:ext cx="543700" cy="1147823"/>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رابط مستقيم 15"/>
                    <p:cNvCxnSpPr/>
                    <p:nvPr/>
                  </p:nvCxnSpPr>
                  <p:spPr bwMode="auto">
                    <a:xfrm flipH="1">
                      <a:off x="3053120" y="4769222"/>
                      <a:ext cx="756082" cy="427954"/>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رابط مستقيم 16"/>
                    <p:cNvCxnSpPr>
                      <a:stCxn id="5" idx="5"/>
                    </p:cNvCxnSpPr>
                    <p:nvPr/>
                  </p:nvCxnSpPr>
                  <p:spPr bwMode="auto">
                    <a:xfrm>
                      <a:off x="2326146" y="4738462"/>
                      <a:ext cx="726973" cy="458714"/>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grpSp>
              <p:nvGrpSpPr>
                <p:cNvPr id="29" name="مجموعة 28"/>
                <p:cNvGrpSpPr/>
                <p:nvPr/>
              </p:nvGrpSpPr>
              <p:grpSpPr>
                <a:xfrm>
                  <a:off x="5703656" y="3539210"/>
                  <a:ext cx="3364144" cy="2066081"/>
                  <a:chOff x="5703656" y="3539210"/>
                  <a:chExt cx="3364144" cy="2066081"/>
                </a:xfrm>
              </p:grpSpPr>
              <p:sp>
                <p:nvSpPr>
                  <p:cNvPr id="21" name="مستطيل 20"/>
                  <p:cNvSpPr/>
                  <p:nvPr/>
                </p:nvSpPr>
                <p:spPr bwMode="auto">
                  <a:xfrm>
                    <a:off x="7363206" y="5197176"/>
                    <a:ext cx="1155362" cy="408115"/>
                  </a:xfrm>
                  <a:prstGeom prst="rect">
                    <a:avLst/>
                  </a:prstGeom>
                  <a:ln>
                    <a:headEnd type="none" w="sm" len="sm"/>
                    <a:tailEnd type="none" w="sm" len="sm"/>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bg2"/>
                        </a:solidFill>
                        <a:effectLst/>
                        <a:latin typeface="Times New Roman" pitchFamily="18" charset="0"/>
                      </a:rPr>
                      <a:t>branch</a:t>
                    </a:r>
                  </a:p>
                </p:txBody>
              </p:sp>
              <p:grpSp>
                <p:nvGrpSpPr>
                  <p:cNvPr id="28" name="مجموعة 27"/>
                  <p:cNvGrpSpPr/>
                  <p:nvPr/>
                </p:nvGrpSpPr>
                <p:grpSpPr>
                  <a:xfrm>
                    <a:off x="5703656" y="3539210"/>
                    <a:ext cx="3364144" cy="1657966"/>
                    <a:chOff x="5703656" y="3539210"/>
                    <a:chExt cx="3364144" cy="1657966"/>
                  </a:xfrm>
                </p:grpSpPr>
                <p:sp>
                  <p:nvSpPr>
                    <p:cNvPr id="10" name="شكل بيضاوي 9"/>
                    <p:cNvSpPr/>
                    <p:nvPr/>
                  </p:nvSpPr>
                  <p:spPr bwMode="auto">
                    <a:xfrm>
                      <a:off x="7708550" y="3539210"/>
                      <a:ext cx="1359250" cy="544153"/>
                    </a:xfrm>
                    <a:prstGeom prst="ellipse">
                      <a:avLst/>
                    </a:prstGeom>
                    <a:gradFill flip="none" rotWithShape="1">
                      <a:gsLst>
                        <a:gs pos="0">
                          <a:srgbClr val="EA2EB4">
                            <a:tint val="66000"/>
                            <a:satMod val="160000"/>
                          </a:srgbClr>
                        </a:gs>
                        <a:gs pos="50000">
                          <a:srgbClr val="EA2EB4">
                            <a:tint val="44500"/>
                            <a:satMod val="160000"/>
                          </a:srgbClr>
                        </a:gs>
                        <a:gs pos="100000">
                          <a:srgbClr val="EA2EB4">
                            <a:tint val="23500"/>
                            <a:satMod val="160000"/>
                          </a:srgbClr>
                        </a:gs>
                      </a:gsLst>
                      <a:path path="circle">
                        <a:fillToRect l="50000" t="50000" r="50000" b="50000"/>
                      </a:path>
                      <a:tileRect/>
                    </a:gradFill>
                    <a:ln w="12700"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u="none" strike="noStrike" cap="none" normalizeH="0" baseline="0" dirty="0">
                          <a:ln>
                            <a:noFill/>
                          </a:ln>
                          <a:solidFill>
                            <a:schemeClr val="bg2"/>
                          </a:solidFill>
                          <a:effectLst/>
                          <a:latin typeface="Times New Roman" pitchFamily="18" charset="0"/>
                        </a:rPr>
                        <a:t>   assets</a:t>
                      </a:r>
                      <a:endParaRPr kumimoji="0" lang="en-US" sz="1800" i="0" u="none" strike="noStrike" cap="none" normalizeH="0" baseline="0" dirty="0">
                        <a:ln>
                          <a:noFill/>
                        </a:ln>
                        <a:solidFill>
                          <a:schemeClr val="bg2"/>
                        </a:solidFill>
                        <a:effectLst/>
                        <a:latin typeface="Times New Roman" pitchFamily="18" charset="0"/>
                      </a:endParaRPr>
                    </a:p>
                  </p:txBody>
                </p:sp>
                <p:sp>
                  <p:nvSpPr>
                    <p:cNvPr id="11" name="شكل بيضاوي 10"/>
                    <p:cNvSpPr/>
                    <p:nvPr/>
                  </p:nvSpPr>
                  <p:spPr bwMode="auto">
                    <a:xfrm>
                      <a:off x="5703656" y="3539210"/>
                      <a:ext cx="1767025" cy="544153"/>
                    </a:xfrm>
                    <a:prstGeom prst="ellipse">
                      <a:avLst/>
                    </a:prstGeom>
                    <a:gradFill flip="none" rotWithShape="1">
                      <a:gsLst>
                        <a:gs pos="0">
                          <a:srgbClr val="EA2EB4">
                            <a:tint val="66000"/>
                            <a:satMod val="160000"/>
                          </a:srgbClr>
                        </a:gs>
                        <a:gs pos="50000">
                          <a:srgbClr val="EA2EB4">
                            <a:tint val="44500"/>
                            <a:satMod val="160000"/>
                          </a:srgbClr>
                        </a:gs>
                        <a:gs pos="100000">
                          <a:srgbClr val="EA2EB4">
                            <a:tint val="23500"/>
                            <a:satMod val="160000"/>
                          </a:srgbClr>
                        </a:gs>
                      </a:gsLst>
                      <a:path path="circle">
                        <a:fillToRect l="50000" t="50000" r="50000" b="50000"/>
                      </a:path>
                      <a:tileRect/>
                    </a:gradFill>
                    <a:ln w="12700"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u="sng" dirty="0">
                          <a:solidFill>
                            <a:schemeClr val="bg2"/>
                          </a:solidFill>
                        </a:rPr>
                        <a:t>b</a:t>
                      </a:r>
                      <a:r>
                        <a:rPr kumimoji="0" lang="en-US" sz="1600" i="0" u="sng" strike="noStrike" cap="none" normalizeH="0" baseline="0" dirty="0">
                          <a:ln>
                            <a:noFill/>
                          </a:ln>
                          <a:solidFill>
                            <a:schemeClr val="bg2"/>
                          </a:solidFill>
                          <a:effectLst/>
                          <a:latin typeface="Times New Roman" pitchFamily="18" charset="0"/>
                        </a:rPr>
                        <a:t>ranch-name</a:t>
                      </a:r>
                      <a:endParaRPr kumimoji="0" lang="en-US" sz="2400" b="1" i="0" u="sng" strike="noStrike" cap="none" normalizeH="0" baseline="0" dirty="0">
                        <a:ln>
                          <a:noFill/>
                        </a:ln>
                        <a:solidFill>
                          <a:schemeClr val="bg2"/>
                        </a:solidFill>
                        <a:effectLst/>
                        <a:latin typeface="Times New Roman" pitchFamily="18" charset="0"/>
                      </a:endParaRPr>
                    </a:p>
                  </p:txBody>
                </p:sp>
                <p:cxnSp>
                  <p:nvCxnSpPr>
                    <p:cNvPr id="18" name="رابط مستقيم 17"/>
                    <p:cNvCxnSpPr>
                      <a:endCxn id="21" idx="0"/>
                    </p:cNvCxnSpPr>
                    <p:nvPr/>
                  </p:nvCxnSpPr>
                  <p:spPr bwMode="auto">
                    <a:xfrm flipH="1">
                      <a:off x="7940887" y="4082193"/>
                      <a:ext cx="410358" cy="1114983"/>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رابط مستقيم 18"/>
                    <p:cNvCxnSpPr>
                      <a:endCxn id="21" idx="0"/>
                    </p:cNvCxnSpPr>
                    <p:nvPr/>
                  </p:nvCxnSpPr>
                  <p:spPr bwMode="auto">
                    <a:xfrm>
                      <a:off x="7139364" y="4035430"/>
                      <a:ext cx="801523" cy="1161746"/>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grpSp>
        </p:grpSp>
        <p:sp>
          <p:nvSpPr>
            <p:cNvPr id="33" name="مستطيل 32"/>
            <p:cNvSpPr/>
            <p:nvPr/>
          </p:nvSpPr>
          <p:spPr bwMode="auto">
            <a:xfrm>
              <a:off x="4864438" y="2182685"/>
              <a:ext cx="1155362" cy="408115"/>
            </a:xfrm>
            <a:prstGeom prst="rect">
              <a:avLst/>
            </a:prstGeom>
            <a:ln>
              <a:headEnd type="none" w="sm" len="sm"/>
              <a:tailEnd type="none" w="sm" len="sm"/>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bg2"/>
                  </a:solidFill>
                  <a:effectLst/>
                  <a:latin typeface="Times New Roman" pitchFamily="18" charset="0"/>
                </a:rPr>
                <a:t>job</a:t>
              </a:r>
            </a:p>
          </p:txBody>
        </p:sp>
        <p:sp>
          <p:nvSpPr>
            <p:cNvPr id="37" name="شكل بيضاوي 36"/>
            <p:cNvSpPr/>
            <p:nvPr/>
          </p:nvSpPr>
          <p:spPr bwMode="auto">
            <a:xfrm>
              <a:off x="6730202" y="2035894"/>
              <a:ext cx="1767025" cy="544153"/>
            </a:xfrm>
            <a:prstGeom prst="ellipse">
              <a:avLst/>
            </a:prstGeom>
            <a:gradFill flip="none" rotWithShape="1">
              <a:gsLst>
                <a:gs pos="0">
                  <a:srgbClr val="EA2EB4">
                    <a:tint val="66000"/>
                    <a:satMod val="160000"/>
                  </a:srgbClr>
                </a:gs>
                <a:gs pos="50000">
                  <a:srgbClr val="EA2EB4">
                    <a:tint val="44500"/>
                    <a:satMod val="160000"/>
                  </a:srgbClr>
                </a:gs>
                <a:gs pos="100000">
                  <a:srgbClr val="EA2EB4">
                    <a:tint val="23500"/>
                    <a:satMod val="160000"/>
                  </a:srgbClr>
                </a:gs>
              </a:gsLst>
              <a:path path="circle">
                <a:fillToRect l="50000" t="50000" r="50000" b="50000"/>
              </a:path>
              <a:tileRect/>
            </a:gradFill>
            <a:ln w="12700"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strike="noStrike" cap="none" normalizeH="0" baseline="0" dirty="0">
                  <a:ln>
                    <a:noFill/>
                  </a:ln>
                  <a:solidFill>
                    <a:schemeClr val="bg2"/>
                  </a:solidFill>
                  <a:effectLst/>
                </a:rPr>
                <a:t>branch-city</a:t>
              </a:r>
              <a:endParaRPr kumimoji="0" lang="en-US" sz="2400" b="1" i="0" strike="noStrike" cap="none" normalizeH="0" baseline="0" dirty="0">
                <a:ln>
                  <a:noFill/>
                </a:ln>
                <a:solidFill>
                  <a:schemeClr val="bg2"/>
                </a:solidFill>
                <a:effectLst/>
              </a:endParaRPr>
            </a:p>
          </p:txBody>
        </p:sp>
        <p:cxnSp>
          <p:nvCxnSpPr>
            <p:cNvPr id="4" name="رابط مستقيم 3"/>
            <p:cNvCxnSpPr>
              <a:stCxn id="25" idx="0"/>
              <a:endCxn id="33" idx="2"/>
            </p:cNvCxnSpPr>
            <p:nvPr/>
          </p:nvCxnSpPr>
          <p:spPr bwMode="auto">
            <a:xfrm flipV="1">
              <a:off x="5431806" y="2590800"/>
              <a:ext cx="10313" cy="1079804"/>
            </a:xfrm>
            <a:prstGeom prst="line">
              <a:avLst/>
            </a:prstGeom>
            <a:solidFill>
              <a:schemeClr val="accent1"/>
            </a:solidFill>
            <a:ln w="5715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8" name="شكل بيضاوي 37"/>
            <p:cNvSpPr/>
            <p:nvPr/>
          </p:nvSpPr>
          <p:spPr bwMode="auto">
            <a:xfrm>
              <a:off x="4214657" y="1219200"/>
              <a:ext cx="814543" cy="544153"/>
            </a:xfrm>
            <a:prstGeom prst="ellipse">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3500000" scaled="1"/>
              <a:tileRect/>
            </a:gradFill>
            <a:ln w="12700"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u="sng" strike="noStrike" cap="none" normalizeH="0" baseline="0" dirty="0">
                  <a:ln>
                    <a:noFill/>
                  </a:ln>
                  <a:solidFill>
                    <a:schemeClr val="bg2"/>
                  </a:solidFill>
                  <a:effectLst/>
                  <a:latin typeface="Times New Roman" pitchFamily="18" charset="0"/>
                </a:rPr>
                <a:t>title</a:t>
              </a:r>
              <a:endParaRPr kumimoji="0" lang="en-US" sz="1800" i="0" u="sng" strike="noStrike" cap="none" normalizeH="0" baseline="0" dirty="0">
                <a:ln>
                  <a:noFill/>
                </a:ln>
                <a:solidFill>
                  <a:schemeClr val="bg2"/>
                </a:solidFill>
                <a:effectLst/>
                <a:latin typeface="Times New Roman" pitchFamily="18" charset="0"/>
              </a:endParaRPr>
            </a:p>
          </p:txBody>
        </p:sp>
        <p:sp>
          <p:nvSpPr>
            <p:cNvPr id="39" name="شكل بيضاوي 38"/>
            <p:cNvSpPr/>
            <p:nvPr/>
          </p:nvSpPr>
          <p:spPr bwMode="auto">
            <a:xfrm>
              <a:off x="5227918" y="1211943"/>
              <a:ext cx="1020483" cy="544153"/>
            </a:xfrm>
            <a:prstGeom prst="ellipse">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3500000" scaled="1"/>
              <a:tileRect/>
            </a:gradFill>
            <a:ln w="12700"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u="none" strike="noStrike" cap="none" normalizeH="0" baseline="0" dirty="0">
                  <a:ln>
                    <a:noFill/>
                  </a:ln>
                  <a:solidFill>
                    <a:schemeClr val="bg2"/>
                  </a:solidFill>
                  <a:effectLst/>
                  <a:latin typeface="Times New Roman" pitchFamily="18" charset="0"/>
                </a:rPr>
                <a:t>  level</a:t>
              </a:r>
              <a:endParaRPr kumimoji="0" lang="en-US" sz="1800" i="0" u="none" strike="noStrike" cap="none" normalizeH="0" baseline="0" dirty="0">
                <a:ln>
                  <a:noFill/>
                </a:ln>
                <a:solidFill>
                  <a:schemeClr val="bg2"/>
                </a:solidFill>
                <a:effectLst/>
                <a:latin typeface="Times New Roman" pitchFamily="18" charset="0"/>
              </a:endParaRPr>
            </a:p>
          </p:txBody>
        </p:sp>
        <p:cxnSp>
          <p:nvCxnSpPr>
            <p:cNvPr id="40" name="رابط مستقيم 39"/>
            <p:cNvCxnSpPr>
              <a:stCxn id="37" idx="4"/>
              <a:endCxn id="21" idx="0"/>
            </p:cNvCxnSpPr>
            <p:nvPr/>
          </p:nvCxnSpPr>
          <p:spPr bwMode="auto">
            <a:xfrm>
              <a:off x="7613715" y="2580047"/>
              <a:ext cx="327172" cy="1702729"/>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رابط مستقيم 43"/>
            <p:cNvCxnSpPr>
              <a:endCxn id="38" idx="4"/>
            </p:cNvCxnSpPr>
            <p:nvPr/>
          </p:nvCxnSpPr>
          <p:spPr bwMode="auto">
            <a:xfrm flipH="1" flipV="1">
              <a:off x="4621929" y="1763353"/>
              <a:ext cx="605989" cy="419332"/>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رابط مستقيم 45"/>
            <p:cNvCxnSpPr/>
            <p:nvPr/>
          </p:nvCxnSpPr>
          <p:spPr bwMode="auto">
            <a:xfrm flipV="1">
              <a:off x="5227918" y="1763353"/>
              <a:ext cx="340336" cy="419332"/>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Tree>
    <p:extLst>
      <p:ext uri="{BB962C8B-B14F-4D97-AF65-F5344CB8AC3E}">
        <p14:creationId xmlns:p14="http://schemas.microsoft.com/office/powerpoint/2010/main" val="2044423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7"/>
                                        </p:tgtEl>
                                        <p:attrNameLst>
                                          <p:attrName>style.visibility</p:attrName>
                                        </p:attrNameLst>
                                      </p:cBhvr>
                                      <p:to>
                                        <p:strVal val="visible"/>
                                      </p:to>
                                    </p:set>
                                    <p:anim calcmode="lin" valueType="num">
                                      <p:cBhvr>
                                        <p:cTn id="7" dur="500" fill="hold"/>
                                        <p:tgtEl>
                                          <p:spTgt spid="47"/>
                                        </p:tgtEl>
                                        <p:attrNameLst>
                                          <p:attrName>ppt_w</p:attrName>
                                        </p:attrNameLst>
                                      </p:cBhvr>
                                      <p:tavLst>
                                        <p:tav tm="0">
                                          <p:val>
                                            <p:fltVal val="0"/>
                                          </p:val>
                                        </p:tav>
                                        <p:tav tm="100000">
                                          <p:val>
                                            <p:strVal val="#ppt_w"/>
                                          </p:val>
                                        </p:tav>
                                      </p:tavLst>
                                    </p:anim>
                                    <p:anim calcmode="lin" valueType="num">
                                      <p:cBhvr>
                                        <p:cTn id="8" dur="500" fill="hold"/>
                                        <p:tgtEl>
                                          <p:spTgt spid="47"/>
                                        </p:tgtEl>
                                        <p:attrNameLst>
                                          <p:attrName>ppt_h</p:attrName>
                                        </p:attrNameLst>
                                      </p:cBhvr>
                                      <p:tavLst>
                                        <p:tav tm="0">
                                          <p:val>
                                            <p:fltVal val="0"/>
                                          </p:val>
                                        </p:tav>
                                        <p:tav tm="100000">
                                          <p:val>
                                            <p:strVal val="#ppt_h"/>
                                          </p:val>
                                        </p:tav>
                                      </p:tavLst>
                                    </p:anim>
                                    <p:animEffect transition="in" filter="fade">
                                      <p:cBhvr>
                                        <p:cTn id="9"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990600" y="833021"/>
            <a:ext cx="7747000" cy="5262979"/>
          </a:xfrm>
          <a:prstGeom prst="rect">
            <a:avLst/>
          </a:prstGeom>
          <a:noFill/>
        </p:spPr>
        <p:txBody>
          <a:bodyPr wrap="square" rtlCol="0">
            <a:spAutoFit/>
          </a:bodyPr>
          <a:lstStyle/>
          <a:p>
            <a:pPr algn="just"/>
            <a:r>
              <a:rPr lang="en-US" sz="2800" b="1" dirty="0"/>
              <a:t>.5 Reduction of an E-R Schema to Tables</a:t>
            </a:r>
          </a:p>
          <a:p>
            <a:pPr algn="just"/>
            <a:endParaRPr lang="en-US" sz="2800" dirty="0"/>
          </a:p>
          <a:p>
            <a:pPr marL="457200" indent="-457200" algn="just">
              <a:buFont typeface="Arial" panose="020B0604020202020204" pitchFamily="34" charset="0"/>
              <a:buChar char="•"/>
            </a:pPr>
            <a:r>
              <a:rPr lang="en-US" sz="2800" dirty="0"/>
              <a:t>We can represent a database that conforms to an E-R database schema by a collection of tables.</a:t>
            </a:r>
          </a:p>
          <a:p>
            <a:pPr algn="just"/>
            <a:endParaRPr lang="en-US" sz="2800" dirty="0"/>
          </a:p>
          <a:p>
            <a:pPr marL="457200" indent="-457200" algn="just">
              <a:buFont typeface="Arial" panose="020B0604020202020204" pitchFamily="34" charset="0"/>
              <a:buChar char="•"/>
            </a:pPr>
            <a:r>
              <a:rPr lang="en-US" sz="2800" dirty="0"/>
              <a:t> For each entity set and for each relationship set in the database, there is a unique table to which we assign the name of the corresponding entity set or relationship set.</a:t>
            </a:r>
          </a:p>
          <a:p>
            <a:pPr algn="just"/>
            <a:endParaRPr lang="en-US" sz="2800" dirty="0"/>
          </a:p>
          <a:p>
            <a:pPr marL="457200" indent="-457200" algn="just">
              <a:buFont typeface="Arial" panose="020B0604020202020204" pitchFamily="34" charset="0"/>
              <a:buChar char="•"/>
            </a:pPr>
            <a:r>
              <a:rPr lang="en-US" sz="2800" dirty="0"/>
              <a:t>Each table has multiple columns, each of which has a unique name.</a:t>
            </a:r>
          </a:p>
        </p:txBody>
      </p:sp>
    </p:spTree>
    <p:extLst>
      <p:ext uri="{BB962C8B-B14F-4D97-AF65-F5344CB8AC3E}">
        <p14:creationId xmlns:p14="http://schemas.microsoft.com/office/powerpoint/2010/main" val="1950237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97000" y="1237595"/>
            <a:ext cx="7747000" cy="4401205"/>
          </a:xfrm>
          <a:prstGeom prst="rect">
            <a:avLst/>
          </a:prstGeom>
          <a:noFill/>
        </p:spPr>
        <p:txBody>
          <a:bodyPr wrap="square" rtlCol="0">
            <a:spAutoFit/>
          </a:bodyPr>
          <a:lstStyle/>
          <a:p>
            <a:pPr algn="just"/>
            <a:r>
              <a:rPr lang="en-US" sz="2800" dirty="0"/>
              <a:t>Both the E-R model and the relational-database model are:</a:t>
            </a:r>
          </a:p>
          <a:p>
            <a:pPr marL="457200" indent="-457200" algn="just">
              <a:buFont typeface="Wingdings" panose="05000000000000000000" pitchFamily="2" charset="2"/>
              <a:buChar char="v"/>
            </a:pPr>
            <a:r>
              <a:rPr lang="en-US" sz="2800" dirty="0"/>
              <a:t> abstract, logical representations of real-world enterprises.</a:t>
            </a:r>
          </a:p>
          <a:p>
            <a:pPr algn="just"/>
            <a:r>
              <a:rPr lang="en-US" sz="2800" dirty="0"/>
              <a:t> Because the two models employ similar design principles, we can convert an E-R design into a relational design. </a:t>
            </a:r>
          </a:p>
          <a:p>
            <a:pPr algn="just"/>
            <a:r>
              <a:rPr lang="en-US" sz="2800" dirty="0"/>
              <a:t>Converting a database representation from an E-R diagram to a table format is the way we arrive at a relational-database design from an E-R diagram. </a:t>
            </a:r>
          </a:p>
        </p:txBody>
      </p:sp>
    </p:spTree>
    <p:extLst>
      <p:ext uri="{BB962C8B-B14F-4D97-AF65-F5344CB8AC3E}">
        <p14:creationId xmlns:p14="http://schemas.microsoft.com/office/powerpoint/2010/main" val="3236216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97000" y="1284744"/>
            <a:ext cx="7747000" cy="3539430"/>
          </a:xfrm>
          <a:prstGeom prst="rect">
            <a:avLst/>
          </a:prstGeom>
          <a:noFill/>
        </p:spPr>
        <p:txBody>
          <a:bodyPr wrap="square" rtlCol="0">
            <a:spAutoFit/>
          </a:bodyPr>
          <a:lstStyle/>
          <a:p>
            <a:pPr algn="just"/>
            <a:r>
              <a:rPr lang="en-US" sz="2800" dirty="0"/>
              <a:t>Although important differences exist between a relation and a table, informally, a relation can be considered to be a table of values. </a:t>
            </a:r>
          </a:p>
          <a:p>
            <a:pPr algn="just"/>
            <a:endParaRPr lang="en-US" sz="2800" dirty="0"/>
          </a:p>
          <a:p>
            <a:pPr algn="just"/>
            <a:r>
              <a:rPr lang="en-US" sz="2800" dirty="0"/>
              <a:t>The constraints specified in an E-R diagram, such as primary keys and cardinality constraints, are mapped to constraints on the tables generated from the E-R diagram.</a:t>
            </a:r>
          </a:p>
        </p:txBody>
      </p:sp>
    </p:spTree>
    <p:extLst>
      <p:ext uri="{BB962C8B-B14F-4D97-AF65-F5344CB8AC3E}">
        <p14:creationId xmlns:p14="http://schemas.microsoft.com/office/powerpoint/2010/main" val="4155017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97000" y="1284744"/>
            <a:ext cx="7747000" cy="954107"/>
          </a:xfrm>
          <a:prstGeom prst="rect">
            <a:avLst/>
          </a:prstGeom>
          <a:noFill/>
        </p:spPr>
        <p:txBody>
          <a:bodyPr wrap="square" rtlCol="0">
            <a:spAutoFit/>
          </a:bodyPr>
          <a:lstStyle/>
          <a:p>
            <a:r>
              <a:rPr lang="en-US" sz="2800" b="1" dirty="0"/>
              <a:t>Example :</a:t>
            </a:r>
            <a:endParaRPr lang="en-US" sz="2800" dirty="0"/>
          </a:p>
          <a:p>
            <a:r>
              <a:rPr lang="en-US" sz="2800" dirty="0"/>
              <a:t>There is an entity:</a:t>
            </a:r>
          </a:p>
        </p:txBody>
      </p:sp>
      <p:sp>
        <p:nvSpPr>
          <p:cNvPr id="3" name="مربع نص 2"/>
          <p:cNvSpPr txBox="1"/>
          <p:nvPr/>
        </p:nvSpPr>
        <p:spPr>
          <a:xfrm>
            <a:off x="0" y="2952690"/>
            <a:ext cx="9448800" cy="461665"/>
          </a:xfrm>
          <a:prstGeom prst="rect">
            <a:avLst/>
          </a:prstGeom>
          <a:noFill/>
        </p:spPr>
        <p:txBody>
          <a:bodyPr wrap="square" rtlCol="0">
            <a:spAutoFit/>
          </a:bodyPr>
          <a:lstStyle/>
          <a:p>
            <a:r>
              <a:rPr lang="en-US" b="1" dirty="0"/>
              <a:t>customer-schema=</a:t>
            </a:r>
            <a:r>
              <a:rPr lang="en-US" sz="1800" b="1" dirty="0"/>
              <a:t>(</a:t>
            </a:r>
            <a:r>
              <a:rPr lang="en-US" b="1" dirty="0"/>
              <a:t>customer-</a:t>
            </a:r>
            <a:r>
              <a:rPr lang="en-US" b="1" dirty="0" err="1"/>
              <a:t>id,name,address,city</a:t>
            </a:r>
            <a:r>
              <a:rPr lang="en-US" b="1" dirty="0"/>
              <a:t>-state-</a:t>
            </a:r>
            <a:r>
              <a:rPr lang="en-US" b="1" dirty="0" err="1"/>
              <a:t>ZIP,discount</a:t>
            </a:r>
            <a:r>
              <a:rPr lang="en-US" b="1" dirty="0"/>
              <a:t>)</a:t>
            </a:r>
            <a:endParaRPr lang="en-US" sz="2000" dirty="0"/>
          </a:p>
        </p:txBody>
      </p:sp>
      <p:sp>
        <p:nvSpPr>
          <p:cNvPr id="4" name="مربع نص 3"/>
          <p:cNvSpPr txBox="1"/>
          <p:nvPr/>
        </p:nvSpPr>
        <p:spPr>
          <a:xfrm>
            <a:off x="1041400" y="3886200"/>
            <a:ext cx="8102600" cy="1384995"/>
          </a:xfrm>
          <a:prstGeom prst="rect">
            <a:avLst/>
          </a:prstGeom>
          <a:noFill/>
        </p:spPr>
        <p:txBody>
          <a:bodyPr wrap="square" rtlCol="0">
            <a:spAutoFit/>
          </a:bodyPr>
          <a:lstStyle/>
          <a:p>
            <a:pPr algn="just"/>
            <a:r>
              <a:rPr lang="en-US" sz="2800" dirty="0"/>
              <a:t>1.Transforming an entity to a relation – E/R Diagram.</a:t>
            </a:r>
          </a:p>
          <a:p>
            <a:pPr algn="just"/>
            <a:endParaRPr lang="en-US" sz="2800" dirty="0"/>
          </a:p>
          <a:p>
            <a:pPr algn="just"/>
            <a:r>
              <a:rPr lang="en-US" sz="2800" dirty="0"/>
              <a:t>2.Transforming an entity to a relation – relational .</a:t>
            </a:r>
          </a:p>
        </p:txBody>
      </p:sp>
    </p:spTree>
    <p:extLst>
      <p:ext uri="{BB962C8B-B14F-4D97-AF65-F5344CB8AC3E}">
        <p14:creationId xmlns:p14="http://schemas.microsoft.com/office/powerpoint/2010/main" val="1889663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randombar(horizontal)">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71600" y="1571685"/>
            <a:ext cx="7747000" cy="4524315"/>
          </a:xfrm>
          <a:prstGeom prst="rect">
            <a:avLst/>
          </a:prstGeom>
          <a:noFill/>
        </p:spPr>
        <p:txBody>
          <a:bodyPr wrap="square" rtlCol="0">
            <a:spAutoFit/>
          </a:bodyPr>
          <a:lstStyle/>
          <a:p>
            <a:r>
              <a:rPr lang="en-US" sz="3200" dirty="0"/>
              <a:t>Steps involved in creating an ERD include:</a:t>
            </a:r>
            <a:endParaRPr lang="ar-SA" sz="3200" dirty="0"/>
          </a:p>
          <a:p>
            <a:endParaRPr lang="en-US" sz="3200" dirty="0"/>
          </a:p>
          <a:p>
            <a:pPr lvl="0"/>
            <a:r>
              <a:rPr lang="en-US" sz="2800" dirty="0"/>
              <a:t>1. Identifying and defining the entities.</a:t>
            </a:r>
          </a:p>
          <a:p>
            <a:pPr lvl="0"/>
            <a:endParaRPr lang="en-US" sz="2800" dirty="0"/>
          </a:p>
          <a:p>
            <a:pPr lvl="0"/>
            <a:r>
              <a:rPr lang="en-US" sz="2800" dirty="0"/>
              <a:t>2. Determining all interactions between the entities.</a:t>
            </a:r>
          </a:p>
          <a:p>
            <a:pPr lvl="0"/>
            <a:endParaRPr lang="en-US" sz="2800" dirty="0"/>
          </a:p>
          <a:p>
            <a:pPr lvl="0"/>
            <a:r>
              <a:rPr lang="en-US" sz="2800" dirty="0"/>
              <a:t>3. Analyzing the nature of interactions/determining the cardinality of the relationships.</a:t>
            </a:r>
          </a:p>
          <a:p>
            <a:pPr lvl="0"/>
            <a:endParaRPr lang="en-US" sz="2800" dirty="0"/>
          </a:p>
          <a:p>
            <a:pPr lvl="0"/>
            <a:r>
              <a:rPr lang="en-US" sz="2800" dirty="0"/>
              <a:t>4. Creating the ERD.</a:t>
            </a:r>
          </a:p>
        </p:txBody>
      </p:sp>
    </p:spTree>
    <p:extLst>
      <p:ext uri="{BB962C8B-B14F-4D97-AF65-F5344CB8AC3E}">
        <p14:creationId xmlns:p14="http://schemas.microsoft.com/office/powerpoint/2010/main" val="1522267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ntr" presetSubtype="0" accel="50000" fill="hold" grpId="0" nodeType="clickEffect">
                                  <p:stCondLst>
                                    <p:cond delay="0"/>
                                  </p:stCondLst>
                                  <p:iterate type="wd">
                                    <p:tmPct val="50000"/>
                                  </p:iterate>
                                  <p:childTnLst>
                                    <p:set>
                                      <p:cBhvr>
                                        <p:cTn id="6" dur="1" fill="hold">
                                          <p:stCondLst>
                                            <p:cond delay="0"/>
                                          </p:stCondLst>
                                        </p:cTn>
                                        <p:tgtEl>
                                          <p:spTgt spid="2">
                                            <p:txEl>
                                              <p:pRg st="0" end="0"/>
                                            </p:txEl>
                                          </p:spTgt>
                                        </p:tgtEl>
                                        <p:attrNameLst>
                                          <p:attrName>style.visibility</p:attrName>
                                        </p:attrNameLst>
                                      </p:cBhvr>
                                      <p:to>
                                        <p:strVal val="visible"/>
                                      </p:to>
                                    </p:set>
                                    <p:set>
                                      <p:cBhvr>
                                        <p:cTn id="7" dur="455" fill="hold">
                                          <p:stCondLst>
                                            <p:cond delay="0"/>
                                          </p:stCondLst>
                                        </p:cTn>
                                        <p:tgtEl>
                                          <p:spTgt spid="2">
                                            <p:txEl>
                                              <p:pRg st="0" end="0"/>
                                            </p:txEl>
                                          </p:spTgt>
                                        </p:tgtEl>
                                        <p:attrNameLst>
                                          <p:attrName>style.rotation</p:attrName>
                                        </p:attrNameLst>
                                      </p:cBhvr>
                                      <p:to>
                                        <p:strVal val="-45.0"/>
                                      </p:to>
                                    </p:set>
                                    <p:anim calcmode="lin" valueType="num">
                                      <p:cBhvr>
                                        <p:cTn id="8" dur="455" fill="hold">
                                          <p:stCondLst>
                                            <p:cond delay="455"/>
                                          </p:stCondLst>
                                        </p:cTn>
                                        <p:tgtEl>
                                          <p:spTgt spid="2">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2">
                                            <p:txEl>
                                              <p:pRg st="0" end="0"/>
                                            </p:txEl>
                                          </p:spTgt>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2">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2">
                                            <p:txEl>
                                              <p:pRg st="0" end="0"/>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38" presetClass="entr" presetSubtype="0" accel="50000" fill="hold" grpId="0" nodeType="clickEffect">
                                  <p:stCondLst>
                                    <p:cond delay="0"/>
                                  </p:stCondLst>
                                  <p:iterate type="wd">
                                    <p:tmPct val="50000"/>
                                  </p:iterate>
                                  <p:childTnLst>
                                    <p:set>
                                      <p:cBhvr>
                                        <p:cTn id="15" dur="1" fill="hold">
                                          <p:stCondLst>
                                            <p:cond delay="0"/>
                                          </p:stCondLst>
                                        </p:cTn>
                                        <p:tgtEl>
                                          <p:spTgt spid="2">
                                            <p:txEl>
                                              <p:pRg st="2" end="2"/>
                                            </p:txEl>
                                          </p:spTgt>
                                        </p:tgtEl>
                                        <p:attrNameLst>
                                          <p:attrName>style.visibility</p:attrName>
                                        </p:attrNameLst>
                                      </p:cBhvr>
                                      <p:to>
                                        <p:strVal val="visible"/>
                                      </p:to>
                                    </p:set>
                                    <p:set>
                                      <p:cBhvr>
                                        <p:cTn id="16" dur="455" fill="hold">
                                          <p:stCondLst>
                                            <p:cond delay="0"/>
                                          </p:stCondLst>
                                        </p:cTn>
                                        <p:tgtEl>
                                          <p:spTgt spid="2">
                                            <p:txEl>
                                              <p:pRg st="2" end="2"/>
                                            </p:txEl>
                                          </p:spTgt>
                                        </p:tgtEl>
                                        <p:attrNameLst>
                                          <p:attrName>style.rotation</p:attrName>
                                        </p:attrNameLst>
                                      </p:cBhvr>
                                      <p:to>
                                        <p:strVal val="-45.0"/>
                                      </p:to>
                                    </p:set>
                                    <p:anim calcmode="lin" valueType="num">
                                      <p:cBhvr>
                                        <p:cTn id="17" dur="455" fill="hold">
                                          <p:stCondLst>
                                            <p:cond delay="455"/>
                                          </p:stCondLst>
                                        </p:cTn>
                                        <p:tgtEl>
                                          <p:spTgt spid="2">
                                            <p:txEl>
                                              <p:pRg st="2" end="2"/>
                                            </p:txEl>
                                          </p:spTgt>
                                        </p:tgtEl>
                                        <p:attrNameLst>
                                          <p:attrName>style.rotation</p:attrName>
                                        </p:attrNameLst>
                                      </p:cBhvr>
                                      <p:tavLst>
                                        <p:tav tm="0">
                                          <p:val>
                                            <p:fltVal val="-45"/>
                                          </p:val>
                                        </p:tav>
                                        <p:tav tm="69900">
                                          <p:val>
                                            <p:fltVal val="45"/>
                                          </p:val>
                                        </p:tav>
                                        <p:tav tm="100000">
                                          <p:val>
                                            <p:fltVal val="0"/>
                                          </p:val>
                                        </p:tav>
                                      </p:tavLst>
                                    </p:anim>
                                    <p:anim calcmode="lin" valueType="num">
                                      <p:cBhvr>
                                        <p:cTn id="18" dur="455" fill="hold">
                                          <p:stCondLst>
                                            <p:cond delay="0"/>
                                          </p:stCondLst>
                                        </p:cTn>
                                        <p:tgtEl>
                                          <p:spTgt spid="2">
                                            <p:txEl>
                                              <p:pRg st="2" end="2"/>
                                            </p:txEl>
                                          </p:spTgt>
                                        </p:tgtEl>
                                        <p:attrNameLst>
                                          <p:attrName>ppt_y</p:attrName>
                                        </p:attrNameLst>
                                      </p:cBhvr>
                                      <p:tavLst>
                                        <p:tav tm="0">
                                          <p:val>
                                            <p:strVal val="#ppt_y-1"/>
                                          </p:val>
                                        </p:tav>
                                        <p:tav tm="100000">
                                          <p:val>
                                            <p:strVal val="#ppt_y-(0.354*#ppt_w-0.172*#ppt_h)"/>
                                          </p:val>
                                        </p:tav>
                                      </p:tavLst>
                                    </p:anim>
                                    <p:anim calcmode="lin" valueType="num">
                                      <p:cBhvr>
                                        <p:cTn id="19" dur="156" decel="50000" autoRev="1" fill="hold">
                                          <p:stCondLst>
                                            <p:cond delay="455"/>
                                          </p:stCondLst>
                                        </p:cTn>
                                        <p:tgtEl>
                                          <p:spTgt spid="2">
                                            <p:txEl>
                                              <p:pRg st="2" end="2"/>
                                            </p:txEl>
                                          </p:spTgt>
                                        </p:tgtEl>
                                        <p:attrNameLst>
                                          <p:attrName>ppt_y</p:attrName>
                                        </p:attrNameLst>
                                      </p:cBhvr>
                                      <p:tavLst>
                                        <p:tav tm="0">
                                          <p:val>
                                            <p:strVal val="#ppt_y-(0.354*#ppt_w-0.172*#ppt_h)"/>
                                          </p:val>
                                        </p:tav>
                                        <p:tav tm="100000">
                                          <p:val>
                                            <p:strVal val="#ppt_y-(0.354*#ppt_w-0.172*#ppt_h)-#ppt_h/2"/>
                                          </p:val>
                                        </p:tav>
                                      </p:tavLst>
                                    </p:anim>
                                    <p:anim calcmode="lin" valueType="num">
                                      <p:cBhvr>
                                        <p:cTn id="20" dur="136" fill="hold">
                                          <p:stCondLst>
                                            <p:cond delay="864"/>
                                          </p:stCondLst>
                                        </p:cTn>
                                        <p:tgtEl>
                                          <p:spTgt spid="2">
                                            <p:txEl>
                                              <p:pRg st="2" end="2"/>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8" presetClass="entr" presetSubtype="0" accel="50000" fill="hold" grpId="0" nodeType="clickEffect">
                                  <p:stCondLst>
                                    <p:cond delay="0"/>
                                  </p:stCondLst>
                                  <p:iterate type="wd">
                                    <p:tmPct val="50000"/>
                                  </p:iterate>
                                  <p:childTnLst>
                                    <p:set>
                                      <p:cBhvr>
                                        <p:cTn id="24" dur="1" fill="hold">
                                          <p:stCondLst>
                                            <p:cond delay="0"/>
                                          </p:stCondLst>
                                        </p:cTn>
                                        <p:tgtEl>
                                          <p:spTgt spid="2">
                                            <p:txEl>
                                              <p:pRg st="4" end="4"/>
                                            </p:txEl>
                                          </p:spTgt>
                                        </p:tgtEl>
                                        <p:attrNameLst>
                                          <p:attrName>style.visibility</p:attrName>
                                        </p:attrNameLst>
                                      </p:cBhvr>
                                      <p:to>
                                        <p:strVal val="visible"/>
                                      </p:to>
                                    </p:set>
                                    <p:set>
                                      <p:cBhvr>
                                        <p:cTn id="25" dur="455" fill="hold">
                                          <p:stCondLst>
                                            <p:cond delay="0"/>
                                          </p:stCondLst>
                                        </p:cTn>
                                        <p:tgtEl>
                                          <p:spTgt spid="2">
                                            <p:txEl>
                                              <p:pRg st="4" end="4"/>
                                            </p:txEl>
                                          </p:spTgt>
                                        </p:tgtEl>
                                        <p:attrNameLst>
                                          <p:attrName>style.rotation</p:attrName>
                                        </p:attrNameLst>
                                      </p:cBhvr>
                                      <p:to>
                                        <p:strVal val="-45.0"/>
                                      </p:to>
                                    </p:set>
                                    <p:anim calcmode="lin" valueType="num">
                                      <p:cBhvr>
                                        <p:cTn id="26" dur="455" fill="hold">
                                          <p:stCondLst>
                                            <p:cond delay="455"/>
                                          </p:stCondLst>
                                        </p:cTn>
                                        <p:tgtEl>
                                          <p:spTgt spid="2">
                                            <p:txEl>
                                              <p:pRg st="4" end="4"/>
                                            </p:txEl>
                                          </p:spTgt>
                                        </p:tgtEl>
                                        <p:attrNameLst>
                                          <p:attrName>style.rotation</p:attrName>
                                        </p:attrNameLst>
                                      </p:cBhvr>
                                      <p:tavLst>
                                        <p:tav tm="0">
                                          <p:val>
                                            <p:fltVal val="-45"/>
                                          </p:val>
                                        </p:tav>
                                        <p:tav tm="69900">
                                          <p:val>
                                            <p:fltVal val="45"/>
                                          </p:val>
                                        </p:tav>
                                        <p:tav tm="100000">
                                          <p:val>
                                            <p:fltVal val="0"/>
                                          </p:val>
                                        </p:tav>
                                      </p:tavLst>
                                    </p:anim>
                                    <p:anim calcmode="lin" valueType="num">
                                      <p:cBhvr>
                                        <p:cTn id="27" dur="455" fill="hold">
                                          <p:stCondLst>
                                            <p:cond delay="0"/>
                                          </p:stCondLst>
                                        </p:cTn>
                                        <p:tgtEl>
                                          <p:spTgt spid="2">
                                            <p:txEl>
                                              <p:pRg st="4" end="4"/>
                                            </p:txEl>
                                          </p:spTgt>
                                        </p:tgtEl>
                                        <p:attrNameLst>
                                          <p:attrName>ppt_y</p:attrName>
                                        </p:attrNameLst>
                                      </p:cBhvr>
                                      <p:tavLst>
                                        <p:tav tm="0">
                                          <p:val>
                                            <p:strVal val="#ppt_y-1"/>
                                          </p:val>
                                        </p:tav>
                                        <p:tav tm="100000">
                                          <p:val>
                                            <p:strVal val="#ppt_y-(0.354*#ppt_w-0.172*#ppt_h)"/>
                                          </p:val>
                                        </p:tav>
                                      </p:tavLst>
                                    </p:anim>
                                    <p:anim calcmode="lin" valueType="num">
                                      <p:cBhvr>
                                        <p:cTn id="28" dur="156" decel="50000" autoRev="1" fill="hold">
                                          <p:stCondLst>
                                            <p:cond delay="455"/>
                                          </p:stCondLst>
                                        </p:cTn>
                                        <p:tgtEl>
                                          <p:spTgt spid="2">
                                            <p:txEl>
                                              <p:pRg st="4" end="4"/>
                                            </p:txEl>
                                          </p:spTgt>
                                        </p:tgtEl>
                                        <p:attrNameLst>
                                          <p:attrName>ppt_y</p:attrName>
                                        </p:attrNameLst>
                                      </p:cBhvr>
                                      <p:tavLst>
                                        <p:tav tm="0">
                                          <p:val>
                                            <p:strVal val="#ppt_y-(0.354*#ppt_w-0.172*#ppt_h)"/>
                                          </p:val>
                                        </p:tav>
                                        <p:tav tm="100000">
                                          <p:val>
                                            <p:strVal val="#ppt_y-(0.354*#ppt_w-0.172*#ppt_h)-#ppt_h/2"/>
                                          </p:val>
                                        </p:tav>
                                      </p:tavLst>
                                    </p:anim>
                                    <p:anim calcmode="lin" valueType="num">
                                      <p:cBhvr>
                                        <p:cTn id="29" dur="136" fill="hold">
                                          <p:stCondLst>
                                            <p:cond delay="864"/>
                                          </p:stCondLst>
                                        </p:cTn>
                                        <p:tgtEl>
                                          <p:spTgt spid="2">
                                            <p:txEl>
                                              <p:pRg st="4" end="4"/>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38" presetClass="entr" presetSubtype="0" accel="50000" fill="hold" grpId="0" nodeType="clickEffect">
                                  <p:stCondLst>
                                    <p:cond delay="0"/>
                                  </p:stCondLst>
                                  <p:iterate type="wd">
                                    <p:tmPct val="50000"/>
                                  </p:iterate>
                                  <p:childTnLst>
                                    <p:set>
                                      <p:cBhvr>
                                        <p:cTn id="33" dur="1" fill="hold">
                                          <p:stCondLst>
                                            <p:cond delay="0"/>
                                          </p:stCondLst>
                                        </p:cTn>
                                        <p:tgtEl>
                                          <p:spTgt spid="2">
                                            <p:txEl>
                                              <p:pRg st="6" end="6"/>
                                            </p:txEl>
                                          </p:spTgt>
                                        </p:tgtEl>
                                        <p:attrNameLst>
                                          <p:attrName>style.visibility</p:attrName>
                                        </p:attrNameLst>
                                      </p:cBhvr>
                                      <p:to>
                                        <p:strVal val="visible"/>
                                      </p:to>
                                    </p:set>
                                    <p:set>
                                      <p:cBhvr>
                                        <p:cTn id="34" dur="455" fill="hold">
                                          <p:stCondLst>
                                            <p:cond delay="0"/>
                                          </p:stCondLst>
                                        </p:cTn>
                                        <p:tgtEl>
                                          <p:spTgt spid="2">
                                            <p:txEl>
                                              <p:pRg st="6" end="6"/>
                                            </p:txEl>
                                          </p:spTgt>
                                        </p:tgtEl>
                                        <p:attrNameLst>
                                          <p:attrName>style.rotation</p:attrName>
                                        </p:attrNameLst>
                                      </p:cBhvr>
                                      <p:to>
                                        <p:strVal val="-45.0"/>
                                      </p:to>
                                    </p:set>
                                    <p:anim calcmode="lin" valueType="num">
                                      <p:cBhvr>
                                        <p:cTn id="35" dur="455" fill="hold">
                                          <p:stCondLst>
                                            <p:cond delay="455"/>
                                          </p:stCondLst>
                                        </p:cTn>
                                        <p:tgtEl>
                                          <p:spTgt spid="2">
                                            <p:txEl>
                                              <p:pRg st="6" end="6"/>
                                            </p:txEl>
                                          </p:spTgt>
                                        </p:tgtEl>
                                        <p:attrNameLst>
                                          <p:attrName>style.rotation</p:attrName>
                                        </p:attrNameLst>
                                      </p:cBhvr>
                                      <p:tavLst>
                                        <p:tav tm="0">
                                          <p:val>
                                            <p:fltVal val="-45"/>
                                          </p:val>
                                        </p:tav>
                                        <p:tav tm="69900">
                                          <p:val>
                                            <p:fltVal val="45"/>
                                          </p:val>
                                        </p:tav>
                                        <p:tav tm="100000">
                                          <p:val>
                                            <p:fltVal val="0"/>
                                          </p:val>
                                        </p:tav>
                                      </p:tavLst>
                                    </p:anim>
                                    <p:anim calcmode="lin" valueType="num">
                                      <p:cBhvr>
                                        <p:cTn id="36" dur="455" fill="hold">
                                          <p:stCondLst>
                                            <p:cond delay="0"/>
                                          </p:stCondLst>
                                        </p:cTn>
                                        <p:tgtEl>
                                          <p:spTgt spid="2">
                                            <p:txEl>
                                              <p:pRg st="6" end="6"/>
                                            </p:txEl>
                                          </p:spTgt>
                                        </p:tgtEl>
                                        <p:attrNameLst>
                                          <p:attrName>ppt_y</p:attrName>
                                        </p:attrNameLst>
                                      </p:cBhvr>
                                      <p:tavLst>
                                        <p:tav tm="0">
                                          <p:val>
                                            <p:strVal val="#ppt_y-1"/>
                                          </p:val>
                                        </p:tav>
                                        <p:tav tm="100000">
                                          <p:val>
                                            <p:strVal val="#ppt_y-(0.354*#ppt_w-0.172*#ppt_h)"/>
                                          </p:val>
                                        </p:tav>
                                      </p:tavLst>
                                    </p:anim>
                                    <p:anim calcmode="lin" valueType="num">
                                      <p:cBhvr>
                                        <p:cTn id="37" dur="156" decel="50000" autoRev="1" fill="hold">
                                          <p:stCondLst>
                                            <p:cond delay="455"/>
                                          </p:stCondLst>
                                        </p:cTn>
                                        <p:tgtEl>
                                          <p:spTgt spid="2">
                                            <p:txEl>
                                              <p:pRg st="6" end="6"/>
                                            </p:txEl>
                                          </p:spTgt>
                                        </p:tgtEl>
                                        <p:attrNameLst>
                                          <p:attrName>ppt_y</p:attrName>
                                        </p:attrNameLst>
                                      </p:cBhvr>
                                      <p:tavLst>
                                        <p:tav tm="0">
                                          <p:val>
                                            <p:strVal val="#ppt_y-(0.354*#ppt_w-0.172*#ppt_h)"/>
                                          </p:val>
                                        </p:tav>
                                        <p:tav tm="100000">
                                          <p:val>
                                            <p:strVal val="#ppt_y-(0.354*#ppt_w-0.172*#ppt_h)-#ppt_h/2"/>
                                          </p:val>
                                        </p:tav>
                                      </p:tavLst>
                                    </p:anim>
                                    <p:anim calcmode="lin" valueType="num">
                                      <p:cBhvr>
                                        <p:cTn id="38" dur="136" fill="hold">
                                          <p:stCondLst>
                                            <p:cond delay="864"/>
                                          </p:stCondLst>
                                        </p:cTn>
                                        <p:tgtEl>
                                          <p:spTgt spid="2">
                                            <p:txEl>
                                              <p:pRg st="6" end="6"/>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38" presetClass="entr" presetSubtype="0" accel="50000" fill="hold" grpId="0" nodeType="clickEffect">
                                  <p:stCondLst>
                                    <p:cond delay="0"/>
                                  </p:stCondLst>
                                  <p:iterate type="wd">
                                    <p:tmPct val="50000"/>
                                  </p:iterate>
                                  <p:childTnLst>
                                    <p:set>
                                      <p:cBhvr>
                                        <p:cTn id="42" dur="1" fill="hold">
                                          <p:stCondLst>
                                            <p:cond delay="0"/>
                                          </p:stCondLst>
                                        </p:cTn>
                                        <p:tgtEl>
                                          <p:spTgt spid="2">
                                            <p:txEl>
                                              <p:pRg st="8" end="8"/>
                                            </p:txEl>
                                          </p:spTgt>
                                        </p:tgtEl>
                                        <p:attrNameLst>
                                          <p:attrName>style.visibility</p:attrName>
                                        </p:attrNameLst>
                                      </p:cBhvr>
                                      <p:to>
                                        <p:strVal val="visible"/>
                                      </p:to>
                                    </p:set>
                                    <p:set>
                                      <p:cBhvr>
                                        <p:cTn id="43" dur="455" fill="hold">
                                          <p:stCondLst>
                                            <p:cond delay="0"/>
                                          </p:stCondLst>
                                        </p:cTn>
                                        <p:tgtEl>
                                          <p:spTgt spid="2">
                                            <p:txEl>
                                              <p:pRg st="8" end="8"/>
                                            </p:txEl>
                                          </p:spTgt>
                                        </p:tgtEl>
                                        <p:attrNameLst>
                                          <p:attrName>style.rotation</p:attrName>
                                        </p:attrNameLst>
                                      </p:cBhvr>
                                      <p:to>
                                        <p:strVal val="-45.0"/>
                                      </p:to>
                                    </p:set>
                                    <p:anim calcmode="lin" valueType="num">
                                      <p:cBhvr>
                                        <p:cTn id="44" dur="455" fill="hold">
                                          <p:stCondLst>
                                            <p:cond delay="455"/>
                                          </p:stCondLst>
                                        </p:cTn>
                                        <p:tgtEl>
                                          <p:spTgt spid="2">
                                            <p:txEl>
                                              <p:pRg st="8" end="8"/>
                                            </p:txEl>
                                          </p:spTgt>
                                        </p:tgtEl>
                                        <p:attrNameLst>
                                          <p:attrName>style.rotation</p:attrName>
                                        </p:attrNameLst>
                                      </p:cBhvr>
                                      <p:tavLst>
                                        <p:tav tm="0">
                                          <p:val>
                                            <p:fltVal val="-45"/>
                                          </p:val>
                                        </p:tav>
                                        <p:tav tm="69900">
                                          <p:val>
                                            <p:fltVal val="45"/>
                                          </p:val>
                                        </p:tav>
                                        <p:tav tm="100000">
                                          <p:val>
                                            <p:fltVal val="0"/>
                                          </p:val>
                                        </p:tav>
                                      </p:tavLst>
                                    </p:anim>
                                    <p:anim calcmode="lin" valueType="num">
                                      <p:cBhvr>
                                        <p:cTn id="45" dur="455" fill="hold">
                                          <p:stCondLst>
                                            <p:cond delay="0"/>
                                          </p:stCondLst>
                                        </p:cTn>
                                        <p:tgtEl>
                                          <p:spTgt spid="2">
                                            <p:txEl>
                                              <p:pRg st="8" end="8"/>
                                            </p:txEl>
                                          </p:spTgt>
                                        </p:tgtEl>
                                        <p:attrNameLst>
                                          <p:attrName>ppt_y</p:attrName>
                                        </p:attrNameLst>
                                      </p:cBhvr>
                                      <p:tavLst>
                                        <p:tav tm="0">
                                          <p:val>
                                            <p:strVal val="#ppt_y-1"/>
                                          </p:val>
                                        </p:tav>
                                        <p:tav tm="100000">
                                          <p:val>
                                            <p:strVal val="#ppt_y-(0.354*#ppt_w-0.172*#ppt_h)"/>
                                          </p:val>
                                        </p:tav>
                                      </p:tavLst>
                                    </p:anim>
                                    <p:anim calcmode="lin" valueType="num">
                                      <p:cBhvr>
                                        <p:cTn id="46" dur="156" decel="50000" autoRev="1" fill="hold">
                                          <p:stCondLst>
                                            <p:cond delay="455"/>
                                          </p:stCondLst>
                                        </p:cTn>
                                        <p:tgtEl>
                                          <p:spTgt spid="2">
                                            <p:txEl>
                                              <p:pRg st="8" end="8"/>
                                            </p:txEl>
                                          </p:spTgt>
                                        </p:tgtEl>
                                        <p:attrNameLst>
                                          <p:attrName>ppt_y</p:attrName>
                                        </p:attrNameLst>
                                      </p:cBhvr>
                                      <p:tavLst>
                                        <p:tav tm="0">
                                          <p:val>
                                            <p:strVal val="#ppt_y-(0.354*#ppt_w-0.172*#ppt_h)"/>
                                          </p:val>
                                        </p:tav>
                                        <p:tav tm="100000">
                                          <p:val>
                                            <p:strVal val="#ppt_y-(0.354*#ppt_w-0.172*#ppt_h)-#ppt_h/2"/>
                                          </p:val>
                                        </p:tav>
                                      </p:tavLst>
                                    </p:anim>
                                    <p:anim calcmode="lin" valueType="num">
                                      <p:cBhvr>
                                        <p:cTn id="47" dur="136" fill="hold">
                                          <p:stCondLst>
                                            <p:cond delay="864"/>
                                          </p:stCondLst>
                                        </p:cTn>
                                        <p:tgtEl>
                                          <p:spTgt spid="2">
                                            <p:txEl>
                                              <p:pRg st="8" end="8"/>
                                            </p:txEl>
                                          </p:spTgt>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مجموعة 30"/>
          <p:cNvGrpSpPr/>
          <p:nvPr/>
        </p:nvGrpSpPr>
        <p:grpSpPr>
          <a:xfrm>
            <a:off x="2230813" y="787280"/>
            <a:ext cx="5277137" cy="3556120"/>
            <a:chOff x="677349" y="2179474"/>
            <a:chExt cx="5277137" cy="2773525"/>
          </a:xfrm>
        </p:grpSpPr>
        <p:sp>
          <p:nvSpPr>
            <p:cNvPr id="24" name="مستطيل 23"/>
            <p:cNvSpPr/>
            <p:nvPr/>
          </p:nvSpPr>
          <p:spPr bwMode="auto">
            <a:xfrm>
              <a:off x="2590116" y="4196906"/>
              <a:ext cx="1447813" cy="756093"/>
            </a:xfrm>
            <a:prstGeom prst="rect">
              <a:avLst/>
            </a:prstGeom>
            <a:ln w="38100">
              <a:headEnd type="none" w="sm" len="sm"/>
              <a:tailEnd type="none" w="sm" len="sm"/>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bg2"/>
                  </a:solidFill>
                  <a:effectLst/>
                  <a:latin typeface="Times New Roman" pitchFamily="18" charset="0"/>
                </a:rPr>
                <a:t>customer</a:t>
              </a:r>
            </a:p>
          </p:txBody>
        </p:sp>
        <p:sp>
          <p:nvSpPr>
            <p:cNvPr id="5" name="شكل بيضاوي 4"/>
            <p:cNvSpPr/>
            <p:nvPr/>
          </p:nvSpPr>
          <p:spPr bwMode="auto">
            <a:xfrm>
              <a:off x="677349" y="3599637"/>
              <a:ext cx="1715537"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28575"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u="sng" dirty="0">
                  <a:solidFill>
                    <a:schemeClr val="bg2"/>
                  </a:solidFill>
                </a:rPr>
                <a:t>Customer-id</a:t>
              </a:r>
              <a:endParaRPr kumimoji="0" lang="en-US" sz="2400" b="1" i="0" u="sng" strike="noStrike" cap="none" normalizeH="0" baseline="0" dirty="0">
                <a:ln>
                  <a:noFill/>
                </a:ln>
                <a:solidFill>
                  <a:schemeClr val="bg2"/>
                </a:solidFill>
                <a:effectLst/>
              </a:endParaRPr>
            </a:p>
          </p:txBody>
        </p:sp>
        <p:sp>
          <p:nvSpPr>
            <p:cNvPr id="6" name="شكل بيضاوي 5"/>
            <p:cNvSpPr/>
            <p:nvPr/>
          </p:nvSpPr>
          <p:spPr bwMode="auto">
            <a:xfrm>
              <a:off x="1357538" y="2723627"/>
              <a:ext cx="1295400"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28575"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a:solidFill>
                    <a:schemeClr val="bg2"/>
                  </a:solidFill>
                </a:rPr>
                <a:t>    name</a:t>
              </a:r>
              <a:endParaRPr kumimoji="0" lang="en-US" sz="2400" b="1" i="0" strike="noStrike" cap="none" normalizeH="0" baseline="0" dirty="0">
                <a:ln>
                  <a:noFill/>
                </a:ln>
                <a:solidFill>
                  <a:schemeClr val="bg2"/>
                </a:solidFill>
                <a:effectLst/>
                <a:latin typeface="Times New Roman" pitchFamily="18" charset="0"/>
              </a:endParaRPr>
            </a:p>
          </p:txBody>
        </p:sp>
        <p:sp>
          <p:nvSpPr>
            <p:cNvPr id="39" name="شكل بيضاوي 38"/>
            <p:cNvSpPr/>
            <p:nvPr/>
          </p:nvSpPr>
          <p:spPr bwMode="auto">
            <a:xfrm>
              <a:off x="2479022" y="2179474"/>
              <a:ext cx="1670000"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28575"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400" b="1" i="0" strike="noStrike" cap="none" normalizeH="0" baseline="0" dirty="0">
                  <a:ln>
                    <a:noFill/>
                  </a:ln>
                  <a:solidFill>
                    <a:schemeClr val="bg2"/>
                  </a:solidFill>
                  <a:effectLst/>
                  <a:latin typeface="Times New Roman" pitchFamily="18" charset="0"/>
                </a:rPr>
                <a:t>Address</a:t>
              </a:r>
            </a:p>
          </p:txBody>
        </p:sp>
        <p:cxnSp>
          <p:nvCxnSpPr>
            <p:cNvPr id="8" name="رابط مستقيم 7"/>
            <p:cNvCxnSpPr>
              <a:stCxn id="24" idx="1"/>
              <a:endCxn id="5" idx="5"/>
            </p:cNvCxnSpPr>
            <p:nvPr/>
          </p:nvCxnSpPr>
          <p:spPr bwMode="auto">
            <a:xfrm flipH="1" flipV="1">
              <a:off x="2141651" y="4064101"/>
              <a:ext cx="448465" cy="510852"/>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8" name="شكل بيضاوي 47"/>
            <p:cNvSpPr/>
            <p:nvPr/>
          </p:nvSpPr>
          <p:spPr bwMode="auto">
            <a:xfrm>
              <a:off x="3897086" y="2723628"/>
              <a:ext cx="2057400" cy="544152"/>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28575"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b="1" i="0" strike="noStrike" cap="none" normalizeH="0" baseline="0" dirty="0">
                  <a:ln>
                    <a:noFill/>
                  </a:ln>
                  <a:solidFill>
                    <a:schemeClr val="bg2"/>
                  </a:solidFill>
                  <a:effectLst/>
                  <a:latin typeface="Times New Roman" pitchFamily="18" charset="0"/>
                </a:rPr>
                <a:t>City-state-zip</a:t>
              </a:r>
            </a:p>
          </p:txBody>
        </p:sp>
        <p:sp>
          <p:nvSpPr>
            <p:cNvPr id="49" name="شكل بيضاوي 48"/>
            <p:cNvSpPr/>
            <p:nvPr/>
          </p:nvSpPr>
          <p:spPr bwMode="auto">
            <a:xfrm>
              <a:off x="4290914" y="3433708"/>
              <a:ext cx="1447800" cy="645167"/>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28575" cap="sq"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a:solidFill>
                    <a:schemeClr val="bg2"/>
                  </a:solidFill>
                </a:rPr>
                <a:t> Discount</a:t>
              </a:r>
              <a:endParaRPr kumimoji="0" lang="en-US" sz="2400" b="1" i="0" strike="noStrike" cap="none" normalizeH="0" baseline="0" dirty="0">
                <a:ln>
                  <a:noFill/>
                </a:ln>
                <a:solidFill>
                  <a:schemeClr val="bg2"/>
                </a:solidFill>
                <a:effectLst/>
                <a:latin typeface="Times New Roman" pitchFamily="18" charset="0"/>
              </a:endParaRPr>
            </a:p>
          </p:txBody>
        </p:sp>
        <p:cxnSp>
          <p:nvCxnSpPr>
            <p:cNvPr id="7" name="رابط مستقيم 6"/>
            <p:cNvCxnSpPr>
              <a:stCxn id="24" idx="0"/>
              <a:endCxn id="39" idx="4"/>
            </p:cNvCxnSpPr>
            <p:nvPr/>
          </p:nvCxnSpPr>
          <p:spPr bwMode="auto">
            <a:xfrm flipH="1" flipV="1">
              <a:off x="3314022" y="2723627"/>
              <a:ext cx="1" cy="1473279"/>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رابط مستقيم 9"/>
            <p:cNvCxnSpPr/>
            <p:nvPr/>
          </p:nvCxnSpPr>
          <p:spPr bwMode="auto">
            <a:xfrm flipH="1" flipV="1">
              <a:off x="2286000" y="3267780"/>
              <a:ext cx="609600" cy="977024"/>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رابط مستقيم 13"/>
            <p:cNvCxnSpPr>
              <a:endCxn id="48" idx="3"/>
            </p:cNvCxnSpPr>
            <p:nvPr/>
          </p:nvCxnSpPr>
          <p:spPr bwMode="auto">
            <a:xfrm flipV="1">
              <a:off x="3505200" y="3188091"/>
              <a:ext cx="693185" cy="1008816"/>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رابط مستقيم 15"/>
            <p:cNvCxnSpPr>
              <a:stCxn id="24" idx="3"/>
              <a:endCxn id="49" idx="3"/>
            </p:cNvCxnSpPr>
            <p:nvPr/>
          </p:nvCxnSpPr>
          <p:spPr bwMode="auto">
            <a:xfrm flipV="1">
              <a:off x="4037929" y="3984392"/>
              <a:ext cx="465010" cy="590561"/>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aphicFrame>
        <p:nvGraphicFramePr>
          <p:cNvPr id="35" name="جدول 34"/>
          <p:cNvGraphicFramePr>
            <a:graphicFrameLocks noGrp="1"/>
          </p:cNvGraphicFramePr>
          <p:nvPr>
            <p:extLst>
              <p:ext uri="{D42A27DB-BD31-4B8C-83A1-F6EECF244321}">
                <p14:modId xmlns:p14="http://schemas.microsoft.com/office/powerpoint/2010/main" val="3703582732"/>
              </p:ext>
            </p:extLst>
          </p:nvPr>
        </p:nvGraphicFramePr>
        <p:xfrm>
          <a:off x="381000" y="4724400"/>
          <a:ext cx="8610600" cy="1920240"/>
        </p:xfrm>
        <a:graphic>
          <a:graphicData uri="http://schemas.openxmlformats.org/drawingml/2006/table">
            <a:tbl>
              <a:tblPr rtl="1" firstRow="1" firstCol="1" bandRow="1">
                <a:tableStyleId>{5C22544A-7EE6-4342-B048-85BDC9FD1C3A}</a:tableStyleId>
              </a:tblPr>
              <a:tblGrid>
                <a:gridCol w="1028051">
                  <a:extLst>
                    <a:ext uri="{9D8B030D-6E8A-4147-A177-3AD203B41FA5}">
                      <a16:colId xmlns:a16="http://schemas.microsoft.com/office/drawing/2014/main" val="20000"/>
                    </a:ext>
                  </a:extLst>
                </a:gridCol>
                <a:gridCol w="2184833">
                  <a:extLst>
                    <a:ext uri="{9D8B030D-6E8A-4147-A177-3AD203B41FA5}">
                      <a16:colId xmlns:a16="http://schemas.microsoft.com/office/drawing/2014/main" val="20001"/>
                    </a:ext>
                  </a:extLst>
                </a:gridCol>
                <a:gridCol w="1542075">
                  <a:extLst>
                    <a:ext uri="{9D8B030D-6E8A-4147-A177-3AD203B41FA5}">
                      <a16:colId xmlns:a16="http://schemas.microsoft.com/office/drawing/2014/main" val="20002"/>
                    </a:ext>
                  </a:extLst>
                </a:gridCol>
                <a:gridCol w="2312659">
                  <a:extLst>
                    <a:ext uri="{9D8B030D-6E8A-4147-A177-3AD203B41FA5}">
                      <a16:colId xmlns:a16="http://schemas.microsoft.com/office/drawing/2014/main" val="20003"/>
                    </a:ext>
                  </a:extLst>
                </a:gridCol>
                <a:gridCol w="1542982">
                  <a:extLst>
                    <a:ext uri="{9D8B030D-6E8A-4147-A177-3AD203B41FA5}">
                      <a16:colId xmlns:a16="http://schemas.microsoft.com/office/drawing/2014/main" val="20004"/>
                    </a:ext>
                  </a:extLst>
                </a:gridCol>
              </a:tblGrid>
              <a:tr h="640080">
                <a:tc>
                  <a:txBody>
                    <a:bodyPr/>
                    <a:lstStyle/>
                    <a:p>
                      <a:pPr marL="0" marR="0" algn="l" rtl="1">
                        <a:spcBef>
                          <a:spcPts val="0"/>
                        </a:spcBef>
                        <a:spcAft>
                          <a:spcPts val="0"/>
                        </a:spcAft>
                      </a:pPr>
                      <a:r>
                        <a:rPr lang="en-US" sz="1200" dirty="0">
                          <a:solidFill>
                            <a:schemeClr val="bg2"/>
                          </a:solidFill>
                          <a:effectLst/>
                        </a:rPr>
                        <a:t>Discount </a:t>
                      </a:r>
                      <a:endParaRPr lang="en-US" sz="1100" dirty="0">
                        <a:solidFill>
                          <a:schemeClr val="bg2"/>
                        </a:solidFill>
                        <a:effectLst/>
                        <a:latin typeface="Calibri"/>
                        <a:ea typeface="Calibri"/>
                        <a:cs typeface="Arial"/>
                      </a:endParaRPr>
                    </a:p>
                  </a:txBody>
                  <a:tcPr marL="68580" marR="68580" marT="0" marB="0"/>
                </a:tc>
                <a:tc>
                  <a:txBody>
                    <a:bodyPr/>
                    <a:lstStyle/>
                    <a:p>
                      <a:pPr marL="0" marR="0" algn="l" rtl="1">
                        <a:spcBef>
                          <a:spcPts val="0"/>
                        </a:spcBef>
                        <a:spcAft>
                          <a:spcPts val="0"/>
                        </a:spcAft>
                      </a:pPr>
                      <a:r>
                        <a:rPr lang="en-US" sz="1200" dirty="0">
                          <a:solidFill>
                            <a:schemeClr val="bg2"/>
                          </a:solidFill>
                          <a:effectLst/>
                        </a:rPr>
                        <a:t>City –State-Zip</a:t>
                      </a:r>
                      <a:endParaRPr lang="en-US" sz="1100" dirty="0">
                        <a:solidFill>
                          <a:schemeClr val="bg2"/>
                        </a:solidFill>
                        <a:effectLst/>
                        <a:latin typeface="Calibri"/>
                        <a:ea typeface="Calibri"/>
                        <a:cs typeface="Arial"/>
                      </a:endParaRPr>
                    </a:p>
                  </a:txBody>
                  <a:tcPr marL="68580" marR="68580" marT="0" marB="0"/>
                </a:tc>
                <a:tc>
                  <a:txBody>
                    <a:bodyPr/>
                    <a:lstStyle/>
                    <a:p>
                      <a:pPr marL="0" marR="0" algn="l" rtl="1">
                        <a:spcBef>
                          <a:spcPts val="0"/>
                        </a:spcBef>
                        <a:spcAft>
                          <a:spcPts val="0"/>
                        </a:spcAft>
                      </a:pPr>
                      <a:r>
                        <a:rPr lang="en-US" sz="1200">
                          <a:solidFill>
                            <a:schemeClr val="bg2"/>
                          </a:solidFill>
                          <a:effectLst/>
                        </a:rPr>
                        <a:t>Address </a:t>
                      </a:r>
                      <a:endParaRPr lang="en-US" sz="1100">
                        <a:solidFill>
                          <a:schemeClr val="bg2"/>
                        </a:solidFill>
                        <a:effectLst/>
                        <a:latin typeface="Calibri"/>
                        <a:ea typeface="Calibri"/>
                        <a:cs typeface="Arial"/>
                      </a:endParaRPr>
                    </a:p>
                  </a:txBody>
                  <a:tcPr marL="68580" marR="68580" marT="0" marB="0"/>
                </a:tc>
                <a:tc>
                  <a:txBody>
                    <a:bodyPr/>
                    <a:lstStyle/>
                    <a:p>
                      <a:pPr marL="0" marR="0" algn="l" rtl="1">
                        <a:spcBef>
                          <a:spcPts val="0"/>
                        </a:spcBef>
                        <a:spcAft>
                          <a:spcPts val="0"/>
                        </a:spcAft>
                      </a:pPr>
                      <a:r>
                        <a:rPr lang="en-US" sz="1200" dirty="0">
                          <a:solidFill>
                            <a:schemeClr val="bg2"/>
                          </a:solidFill>
                          <a:effectLst/>
                        </a:rPr>
                        <a:t>Name </a:t>
                      </a:r>
                      <a:endParaRPr lang="en-US" sz="1100" dirty="0">
                        <a:solidFill>
                          <a:schemeClr val="bg2"/>
                        </a:solidFill>
                        <a:effectLst/>
                        <a:latin typeface="Calibri"/>
                        <a:ea typeface="Calibri"/>
                        <a:cs typeface="Arial"/>
                      </a:endParaRPr>
                    </a:p>
                  </a:txBody>
                  <a:tcPr marL="68580" marR="68580" marT="0" marB="0"/>
                </a:tc>
                <a:tc>
                  <a:txBody>
                    <a:bodyPr/>
                    <a:lstStyle/>
                    <a:p>
                      <a:pPr marL="0" marR="0" algn="r" rtl="0">
                        <a:spcBef>
                          <a:spcPts val="0"/>
                        </a:spcBef>
                        <a:spcAft>
                          <a:spcPts val="0"/>
                        </a:spcAft>
                      </a:pPr>
                      <a:r>
                        <a:rPr lang="en-US" sz="1200" dirty="0">
                          <a:solidFill>
                            <a:schemeClr val="bg2"/>
                          </a:solidFill>
                          <a:effectLst/>
                        </a:rPr>
                        <a:t>Customer –ID</a:t>
                      </a:r>
                      <a:endParaRPr lang="en-US" sz="1100" dirty="0">
                        <a:solidFill>
                          <a:schemeClr val="bg2"/>
                        </a:solidFill>
                        <a:effectLst/>
                        <a:latin typeface="Calibri"/>
                        <a:ea typeface="Calibri"/>
                        <a:cs typeface="Arial"/>
                      </a:endParaRPr>
                    </a:p>
                  </a:txBody>
                  <a:tcPr marL="68580" marR="68580" marT="0" marB="0"/>
                </a:tc>
                <a:extLst>
                  <a:ext uri="{0D108BD9-81ED-4DB2-BD59-A6C34878D82A}">
                    <a16:rowId xmlns:a16="http://schemas.microsoft.com/office/drawing/2014/main" val="10000"/>
                  </a:ext>
                </a:extLst>
              </a:tr>
              <a:tr h="640080">
                <a:tc>
                  <a:txBody>
                    <a:bodyPr/>
                    <a:lstStyle/>
                    <a:p>
                      <a:pPr marL="0" marR="0" algn="l" rtl="1">
                        <a:spcBef>
                          <a:spcPts val="0"/>
                        </a:spcBef>
                        <a:spcAft>
                          <a:spcPts val="0"/>
                        </a:spcAft>
                      </a:pPr>
                      <a:r>
                        <a:rPr lang="en-US" sz="1200" dirty="0">
                          <a:solidFill>
                            <a:schemeClr val="bg2"/>
                          </a:solidFill>
                          <a:effectLst/>
                        </a:rPr>
                        <a:t>5%</a:t>
                      </a:r>
                      <a:endParaRPr lang="en-US" sz="1100" dirty="0">
                        <a:solidFill>
                          <a:schemeClr val="bg2"/>
                        </a:solidFill>
                        <a:effectLst/>
                        <a:latin typeface="Calibri"/>
                        <a:ea typeface="Calibri"/>
                        <a:cs typeface="Arial"/>
                      </a:endParaRPr>
                    </a:p>
                  </a:txBody>
                  <a:tcPr marL="68580" marR="68580" marT="0" marB="0">
                    <a:solidFill>
                      <a:schemeClr val="accent2">
                        <a:lumMod val="20000"/>
                        <a:lumOff val="80000"/>
                      </a:schemeClr>
                    </a:solidFill>
                  </a:tcPr>
                </a:tc>
                <a:tc>
                  <a:txBody>
                    <a:bodyPr/>
                    <a:lstStyle/>
                    <a:p>
                      <a:pPr marL="0" marR="0" algn="l" rtl="1">
                        <a:spcBef>
                          <a:spcPts val="0"/>
                        </a:spcBef>
                        <a:spcAft>
                          <a:spcPts val="0"/>
                        </a:spcAft>
                      </a:pPr>
                      <a:r>
                        <a:rPr lang="en-US" sz="1200" dirty="0">
                          <a:effectLst/>
                        </a:rPr>
                        <a:t>Austin,TX2888</a:t>
                      </a:r>
                      <a:endParaRPr lang="en-US" sz="1100" dirty="0">
                        <a:effectLst/>
                        <a:latin typeface="Calibri"/>
                        <a:ea typeface="Calibri"/>
                        <a:cs typeface="Arial"/>
                      </a:endParaRPr>
                    </a:p>
                  </a:txBody>
                  <a:tcPr marL="68580" marR="68580" marT="0" marB="0">
                    <a:solidFill>
                      <a:schemeClr val="accent2">
                        <a:lumMod val="20000"/>
                        <a:lumOff val="80000"/>
                      </a:schemeClr>
                    </a:solidFill>
                  </a:tcPr>
                </a:tc>
                <a:tc>
                  <a:txBody>
                    <a:bodyPr/>
                    <a:lstStyle/>
                    <a:p>
                      <a:pPr marL="0" marR="0" algn="l" rtl="1">
                        <a:spcBef>
                          <a:spcPts val="0"/>
                        </a:spcBef>
                        <a:spcAft>
                          <a:spcPts val="0"/>
                        </a:spcAft>
                      </a:pPr>
                      <a:r>
                        <a:rPr lang="en-US" sz="1200" dirty="0">
                          <a:effectLst/>
                        </a:rPr>
                        <a:t>123 Oak St.</a:t>
                      </a:r>
                      <a:endParaRPr lang="en-US" sz="1100" dirty="0">
                        <a:effectLst/>
                        <a:latin typeface="Calibri"/>
                        <a:ea typeface="Calibri"/>
                        <a:cs typeface="Arial"/>
                      </a:endParaRPr>
                    </a:p>
                  </a:txBody>
                  <a:tcPr marL="68580" marR="68580" marT="0" marB="0">
                    <a:solidFill>
                      <a:schemeClr val="accent2">
                        <a:lumMod val="20000"/>
                        <a:lumOff val="80000"/>
                      </a:schemeClr>
                    </a:solidFill>
                  </a:tcPr>
                </a:tc>
                <a:tc>
                  <a:txBody>
                    <a:bodyPr/>
                    <a:lstStyle/>
                    <a:p>
                      <a:pPr marL="0" marR="0" algn="l" rtl="1">
                        <a:spcBef>
                          <a:spcPts val="0"/>
                        </a:spcBef>
                        <a:spcAft>
                          <a:spcPts val="0"/>
                        </a:spcAft>
                      </a:pPr>
                      <a:r>
                        <a:rPr lang="en-US" sz="1200" dirty="0">
                          <a:effectLst/>
                        </a:rPr>
                        <a:t>Contemporary Designs</a:t>
                      </a:r>
                      <a:endParaRPr lang="en-US" sz="1100" dirty="0">
                        <a:effectLst/>
                        <a:latin typeface="Calibri"/>
                        <a:ea typeface="Calibri"/>
                        <a:cs typeface="Arial"/>
                      </a:endParaRPr>
                    </a:p>
                  </a:txBody>
                  <a:tcPr marL="68580" marR="68580" marT="0" marB="0">
                    <a:solidFill>
                      <a:schemeClr val="accent2">
                        <a:lumMod val="20000"/>
                        <a:lumOff val="80000"/>
                      </a:schemeClr>
                    </a:solidFill>
                  </a:tcPr>
                </a:tc>
                <a:tc>
                  <a:txBody>
                    <a:bodyPr/>
                    <a:lstStyle/>
                    <a:p>
                      <a:pPr marL="0" marR="0" algn="r" rtl="0">
                        <a:spcBef>
                          <a:spcPts val="0"/>
                        </a:spcBef>
                        <a:spcAft>
                          <a:spcPts val="0"/>
                        </a:spcAft>
                      </a:pPr>
                      <a:r>
                        <a:rPr lang="en-US" sz="1200" dirty="0">
                          <a:effectLst/>
                        </a:rPr>
                        <a:t>1273</a:t>
                      </a:r>
                      <a:endParaRPr lang="en-US" sz="1100" dirty="0">
                        <a:effectLst/>
                        <a:latin typeface="Calibri"/>
                        <a:ea typeface="Calibri"/>
                        <a:cs typeface="Arial"/>
                      </a:endParaRPr>
                    </a:p>
                  </a:txBody>
                  <a:tcPr marL="68580" marR="68580" marT="0" marB="0">
                    <a:solidFill>
                      <a:schemeClr val="accent2">
                        <a:lumMod val="20000"/>
                        <a:lumOff val="80000"/>
                      </a:schemeClr>
                    </a:solidFill>
                  </a:tcPr>
                </a:tc>
                <a:extLst>
                  <a:ext uri="{0D108BD9-81ED-4DB2-BD59-A6C34878D82A}">
                    <a16:rowId xmlns:a16="http://schemas.microsoft.com/office/drawing/2014/main" val="10001"/>
                  </a:ext>
                </a:extLst>
              </a:tr>
              <a:tr h="640080">
                <a:tc>
                  <a:txBody>
                    <a:bodyPr/>
                    <a:lstStyle/>
                    <a:p>
                      <a:pPr marL="0" marR="0" algn="l" rtl="1">
                        <a:spcBef>
                          <a:spcPts val="0"/>
                        </a:spcBef>
                        <a:spcAft>
                          <a:spcPts val="0"/>
                        </a:spcAft>
                      </a:pPr>
                      <a:r>
                        <a:rPr lang="en-US" sz="1200" dirty="0">
                          <a:solidFill>
                            <a:schemeClr val="bg2"/>
                          </a:solidFill>
                          <a:effectLst/>
                        </a:rPr>
                        <a:t>3%</a:t>
                      </a:r>
                      <a:endParaRPr lang="en-US" sz="1100" dirty="0">
                        <a:solidFill>
                          <a:schemeClr val="bg2"/>
                        </a:solidFill>
                        <a:effectLst/>
                        <a:latin typeface="Calibri"/>
                        <a:ea typeface="Calibri"/>
                        <a:cs typeface="Arial"/>
                      </a:endParaRPr>
                    </a:p>
                  </a:txBody>
                  <a:tcPr marL="68580" marR="68580" marT="0" marB="0">
                    <a:solidFill>
                      <a:schemeClr val="accent1">
                        <a:lumMod val="40000"/>
                        <a:lumOff val="60000"/>
                      </a:schemeClr>
                    </a:solidFill>
                  </a:tcPr>
                </a:tc>
                <a:tc>
                  <a:txBody>
                    <a:bodyPr/>
                    <a:lstStyle/>
                    <a:p>
                      <a:pPr marL="0" marR="0" algn="l" rtl="1">
                        <a:spcBef>
                          <a:spcPts val="0"/>
                        </a:spcBef>
                        <a:spcAft>
                          <a:spcPts val="0"/>
                        </a:spcAft>
                      </a:pPr>
                      <a:r>
                        <a:rPr lang="en-US" sz="1200" dirty="0">
                          <a:effectLst/>
                        </a:rPr>
                        <a:t>Bloomington ,IN5482</a:t>
                      </a:r>
                      <a:endParaRPr lang="en-US" sz="1100" dirty="0">
                        <a:effectLst/>
                        <a:latin typeface="Calibri"/>
                        <a:ea typeface="Calibri"/>
                        <a:cs typeface="Arial"/>
                      </a:endParaRPr>
                    </a:p>
                  </a:txBody>
                  <a:tcPr marL="68580" marR="68580" marT="0" marB="0">
                    <a:solidFill>
                      <a:schemeClr val="accent1">
                        <a:lumMod val="40000"/>
                        <a:lumOff val="60000"/>
                      </a:schemeClr>
                    </a:solidFill>
                  </a:tcPr>
                </a:tc>
                <a:tc>
                  <a:txBody>
                    <a:bodyPr/>
                    <a:lstStyle/>
                    <a:p>
                      <a:pPr marL="0" marR="0" algn="l" rtl="0">
                        <a:spcBef>
                          <a:spcPts val="0"/>
                        </a:spcBef>
                        <a:spcAft>
                          <a:spcPts val="0"/>
                        </a:spcAft>
                      </a:pPr>
                      <a:r>
                        <a:rPr lang="en-US" sz="1200" dirty="0">
                          <a:effectLst/>
                        </a:rPr>
                        <a:t>18 Hoosier Dr.</a:t>
                      </a:r>
                      <a:r>
                        <a:rPr lang="ar-IQ" sz="1200" dirty="0">
                          <a:effectLst/>
                        </a:rPr>
                        <a:t>  </a:t>
                      </a:r>
                      <a:endParaRPr lang="en-US" sz="1100" dirty="0">
                        <a:effectLst/>
                        <a:latin typeface="Calibri"/>
                        <a:ea typeface="Calibri"/>
                        <a:cs typeface="Arial"/>
                      </a:endParaRPr>
                    </a:p>
                  </a:txBody>
                  <a:tcPr marL="68580" marR="68580" marT="0" marB="0">
                    <a:solidFill>
                      <a:schemeClr val="accent1">
                        <a:lumMod val="40000"/>
                        <a:lumOff val="60000"/>
                      </a:schemeClr>
                    </a:solidFill>
                  </a:tcPr>
                </a:tc>
                <a:tc>
                  <a:txBody>
                    <a:bodyPr/>
                    <a:lstStyle/>
                    <a:p>
                      <a:pPr marL="0" marR="0" algn="l" rtl="1">
                        <a:spcBef>
                          <a:spcPts val="0"/>
                        </a:spcBef>
                        <a:spcAft>
                          <a:spcPts val="0"/>
                        </a:spcAft>
                      </a:pPr>
                      <a:r>
                        <a:rPr lang="en-US" sz="1200" dirty="0">
                          <a:effectLst/>
                        </a:rPr>
                        <a:t>Casual Comer</a:t>
                      </a:r>
                      <a:endParaRPr lang="en-US" sz="1100" dirty="0">
                        <a:effectLst/>
                        <a:latin typeface="Calibri"/>
                        <a:ea typeface="Calibri"/>
                        <a:cs typeface="Arial"/>
                      </a:endParaRPr>
                    </a:p>
                  </a:txBody>
                  <a:tcPr marL="68580" marR="68580" marT="0" marB="0">
                    <a:solidFill>
                      <a:schemeClr val="accent1">
                        <a:lumMod val="40000"/>
                        <a:lumOff val="60000"/>
                      </a:schemeClr>
                    </a:solidFill>
                  </a:tcPr>
                </a:tc>
                <a:tc>
                  <a:txBody>
                    <a:bodyPr/>
                    <a:lstStyle/>
                    <a:p>
                      <a:pPr marL="0" marR="0" algn="r" rtl="0">
                        <a:spcBef>
                          <a:spcPts val="0"/>
                        </a:spcBef>
                        <a:spcAft>
                          <a:spcPts val="0"/>
                        </a:spcAft>
                      </a:pPr>
                      <a:r>
                        <a:rPr lang="en-US" sz="1200" dirty="0">
                          <a:effectLst/>
                        </a:rPr>
                        <a:t>6390</a:t>
                      </a:r>
                      <a:endParaRPr lang="en-US" sz="1100" dirty="0">
                        <a:effectLst/>
                        <a:latin typeface="Calibri"/>
                        <a:ea typeface="Calibri"/>
                        <a:cs typeface="Arial"/>
                      </a:endParaRPr>
                    </a:p>
                  </a:txBody>
                  <a:tcPr marL="68580" marR="68580" marT="0" marB="0">
                    <a:solidFill>
                      <a:schemeClr val="accent1">
                        <a:lumMod val="40000"/>
                        <a:lumOff val="60000"/>
                      </a:schemeClr>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746795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143000" y="1371600"/>
            <a:ext cx="7924800" cy="2246769"/>
          </a:xfrm>
          <a:prstGeom prst="rect">
            <a:avLst/>
          </a:prstGeom>
          <a:noFill/>
        </p:spPr>
        <p:txBody>
          <a:bodyPr wrap="square" rtlCol="0">
            <a:spAutoFit/>
          </a:bodyPr>
          <a:lstStyle/>
          <a:p>
            <a:pPr marL="457200" indent="-457200">
              <a:buFont typeface="Wingdings" panose="05000000000000000000" pitchFamily="2" charset="2"/>
              <a:buChar char="v"/>
            </a:pPr>
            <a:r>
              <a:rPr lang="en-US" sz="2800" dirty="0"/>
              <a:t>crucial to creating a good database design.</a:t>
            </a:r>
          </a:p>
          <a:p>
            <a:r>
              <a:rPr lang="en-US" sz="2800" dirty="0"/>
              <a:t> </a:t>
            </a:r>
          </a:p>
          <a:p>
            <a:pPr marL="457200" indent="-457200">
              <a:buFont typeface="Wingdings" panose="05000000000000000000" pitchFamily="2" charset="2"/>
              <a:buChar char="v"/>
            </a:pPr>
            <a:r>
              <a:rPr lang="en-US" sz="2800" dirty="0"/>
              <a:t>used as a high-level logical data model, which is useful in developing a conceptual design for databases.</a:t>
            </a:r>
          </a:p>
        </p:txBody>
      </p:sp>
    </p:spTree>
    <p:extLst>
      <p:ext uri="{BB962C8B-B14F-4D97-AF65-F5344CB8AC3E}">
        <p14:creationId xmlns:p14="http://schemas.microsoft.com/office/powerpoint/2010/main" val="2465231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5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edge">
                                      <p:cBhvr>
                                        <p:cTn id="7" dur="75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50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edge">
                                      <p:cBhvr>
                                        <p:cTn id="12" dur="75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grpId="0" nodeType="clickEffect">
                                  <p:stCondLst>
                                    <p:cond delay="50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edge">
                                      <p:cBhvr>
                                        <p:cTn id="17" dur="75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71600" y="1143000"/>
            <a:ext cx="7747000" cy="4524315"/>
          </a:xfrm>
          <a:prstGeom prst="rect">
            <a:avLst/>
          </a:prstGeom>
          <a:noFill/>
        </p:spPr>
        <p:txBody>
          <a:bodyPr wrap="square" rtlCol="0">
            <a:spAutoFit/>
          </a:bodyPr>
          <a:lstStyle/>
          <a:p>
            <a:r>
              <a:rPr lang="en-US" sz="3200" dirty="0">
                <a:solidFill>
                  <a:schemeClr val="accent2">
                    <a:lumMod val="60000"/>
                    <a:lumOff val="40000"/>
                  </a:schemeClr>
                </a:solidFill>
              </a:rPr>
              <a:t>Entity</a:t>
            </a:r>
          </a:p>
          <a:p>
            <a:endParaRPr lang="en-US" sz="3200" dirty="0">
              <a:solidFill>
                <a:schemeClr val="accent2">
                  <a:lumMod val="60000"/>
                  <a:lumOff val="40000"/>
                </a:schemeClr>
              </a:solidFill>
            </a:endParaRPr>
          </a:p>
          <a:p>
            <a:pPr marL="457200" indent="-457200">
              <a:buFont typeface="Wingdings" panose="05000000000000000000" pitchFamily="2" charset="2"/>
              <a:buChar char="Ø"/>
            </a:pPr>
            <a:r>
              <a:rPr lang="en-US" sz="3200" dirty="0"/>
              <a:t>An entity is a real-world item or concept that exists on its own.</a:t>
            </a:r>
          </a:p>
          <a:p>
            <a:endParaRPr lang="en-US" sz="3200" dirty="0"/>
          </a:p>
          <a:p>
            <a:pPr marL="457200" indent="-457200">
              <a:buFont typeface="Wingdings" panose="05000000000000000000" pitchFamily="2" charset="2"/>
              <a:buChar char="Ø"/>
            </a:pPr>
            <a:r>
              <a:rPr lang="en-US" sz="3200" dirty="0"/>
              <a:t> Entities are equivalent to database tables in a relational database, with each row of the table representing an instance of that entity.</a:t>
            </a:r>
          </a:p>
        </p:txBody>
      </p:sp>
    </p:spTree>
    <p:extLst>
      <p:ext uri="{BB962C8B-B14F-4D97-AF65-F5344CB8AC3E}">
        <p14:creationId xmlns:p14="http://schemas.microsoft.com/office/powerpoint/2010/main" val="3788955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Effect transition="in" filter="wipe(down)">
                                      <p:cBhvr>
                                        <p:cTn id="25" dur="580">
                                          <p:stCondLst>
                                            <p:cond delay="0"/>
                                          </p:stCondLst>
                                        </p:cTn>
                                        <p:tgtEl>
                                          <p:spTgt spid="2">
                                            <p:txEl>
                                              <p:pRg st="2" end="2"/>
                                            </p:txEl>
                                          </p:spTgt>
                                        </p:tgtEl>
                                      </p:cBhvr>
                                    </p:animEffect>
                                    <p:anim calcmode="lin" valueType="num">
                                      <p:cBhvr>
                                        <p:cTn id="26" dur="1822" tmFilter="0,0; 0.14,0.36; 0.43,0.73; 0.71,0.91; 1.0,1.0">
                                          <p:stCondLst>
                                            <p:cond delay="0"/>
                                          </p:stCondLst>
                                        </p:cTn>
                                        <p:tgtEl>
                                          <p:spTgt spid="2">
                                            <p:txEl>
                                              <p:pRg st="2" end="2"/>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2" end="2"/>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2" end="2"/>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2" end="2"/>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2" end="2"/>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2" end="2"/>
                                            </p:txEl>
                                          </p:spTgt>
                                        </p:tgtEl>
                                      </p:cBhvr>
                                      <p:to x="100000" y="60000"/>
                                    </p:animScale>
                                    <p:animScale>
                                      <p:cBhvr>
                                        <p:cTn id="32" dur="166" decel="50000">
                                          <p:stCondLst>
                                            <p:cond delay="676"/>
                                          </p:stCondLst>
                                        </p:cTn>
                                        <p:tgtEl>
                                          <p:spTgt spid="2">
                                            <p:txEl>
                                              <p:pRg st="2" end="2"/>
                                            </p:txEl>
                                          </p:spTgt>
                                        </p:tgtEl>
                                      </p:cBhvr>
                                      <p:to x="100000" y="100000"/>
                                    </p:animScale>
                                    <p:animScale>
                                      <p:cBhvr>
                                        <p:cTn id="33" dur="26">
                                          <p:stCondLst>
                                            <p:cond delay="1312"/>
                                          </p:stCondLst>
                                        </p:cTn>
                                        <p:tgtEl>
                                          <p:spTgt spid="2">
                                            <p:txEl>
                                              <p:pRg st="2" end="2"/>
                                            </p:txEl>
                                          </p:spTgt>
                                        </p:tgtEl>
                                      </p:cBhvr>
                                      <p:to x="100000" y="80000"/>
                                    </p:animScale>
                                    <p:animScale>
                                      <p:cBhvr>
                                        <p:cTn id="34" dur="166" decel="50000">
                                          <p:stCondLst>
                                            <p:cond delay="1338"/>
                                          </p:stCondLst>
                                        </p:cTn>
                                        <p:tgtEl>
                                          <p:spTgt spid="2">
                                            <p:txEl>
                                              <p:pRg st="2" end="2"/>
                                            </p:txEl>
                                          </p:spTgt>
                                        </p:tgtEl>
                                      </p:cBhvr>
                                      <p:to x="100000" y="100000"/>
                                    </p:animScale>
                                    <p:animScale>
                                      <p:cBhvr>
                                        <p:cTn id="35" dur="26">
                                          <p:stCondLst>
                                            <p:cond delay="1642"/>
                                          </p:stCondLst>
                                        </p:cTn>
                                        <p:tgtEl>
                                          <p:spTgt spid="2">
                                            <p:txEl>
                                              <p:pRg st="2" end="2"/>
                                            </p:txEl>
                                          </p:spTgt>
                                        </p:tgtEl>
                                      </p:cBhvr>
                                      <p:to x="100000" y="90000"/>
                                    </p:animScale>
                                    <p:animScale>
                                      <p:cBhvr>
                                        <p:cTn id="36" dur="166" decel="50000">
                                          <p:stCondLst>
                                            <p:cond delay="1668"/>
                                          </p:stCondLst>
                                        </p:cTn>
                                        <p:tgtEl>
                                          <p:spTgt spid="2">
                                            <p:txEl>
                                              <p:pRg st="2" end="2"/>
                                            </p:txEl>
                                          </p:spTgt>
                                        </p:tgtEl>
                                      </p:cBhvr>
                                      <p:to x="100000" y="100000"/>
                                    </p:animScale>
                                    <p:animScale>
                                      <p:cBhvr>
                                        <p:cTn id="37" dur="26">
                                          <p:stCondLst>
                                            <p:cond delay="1808"/>
                                          </p:stCondLst>
                                        </p:cTn>
                                        <p:tgtEl>
                                          <p:spTgt spid="2">
                                            <p:txEl>
                                              <p:pRg st="2" end="2"/>
                                            </p:txEl>
                                          </p:spTgt>
                                        </p:tgtEl>
                                      </p:cBhvr>
                                      <p:to x="100000" y="95000"/>
                                    </p:animScale>
                                    <p:animScale>
                                      <p:cBhvr>
                                        <p:cTn id="38" dur="166" decel="50000">
                                          <p:stCondLst>
                                            <p:cond delay="1834"/>
                                          </p:stCondLst>
                                        </p:cTn>
                                        <p:tgtEl>
                                          <p:spTgt spid="2">
                                            <p:txEl>
                                              <p:pRg st="2" end="2"/>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2">
                                            <p:txEl>
                                              <p:pRg st="4" end="4"/>
                                            </p:txEl>
                                          </p:spTgt>
                                        </p:tgtEl>
                                        <p:attrNameLst>
                                          <p:attrName>style.visibility</p:attrName>
                                        </p:attrNameLst>
                                      </p:cBhvr>
                                      <p:to>
                                        <p:strVal val="visible"/>
                                      </p:to>
                                    </p:set>
                                    <p:animEffect transition="in" filter="wipe(down)">
                                      <p:cBhvr>
                                        <p:cTn id="43" dur="580">
                                          <p:stCondLst>
                                            <p:cond delay="0"/>
                                          </p:stCondLst>
                                        </p:cTn>
                                        <p:tgtEl>
                                          <p:spTgt spid="2">
                                            <p:txEl>
                                              <p:pRg st="4" end="4"/>
                                            </p:txEl>
                                          </p:spTgt>
                                        </p:tgtEl>
                                      </p:cBhvr>
                                    </p:animEffect>
                                    <p:anim calcmode="lin" valueType="num">
                                      <p:cBhvr>
                                        <p:cTn id="44" dur="1822" tmFilter="0,0; 0.14,0.36; 0.43,0.73; 0.71,0.91; 1.0,1.0">
                                          <p:stCondLst>
                                            <p:cond delay="0"/>
                                          </p:stCondLst>
                                        </p:cTn>
                                        <p:tgtEl>
                                          <p:spTgt spid="2">
                                            <p:txEl>
                                              <p:pRg st="4" end="4"/>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
                                            <p:txEl>
                                              <p:pRg st="4" end="4"/>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
                                            <p:txEl>
                                              <p:pRg st="4" end="4"/>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
                                            <p:txEl>
                                              <p:pRg st="4" end="4"/>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
                                            <p:txEl>
                                              <p:pRg st="4" end="4"/>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2">
                                            <p:txEl>
                                              <p:pRg st="4" end="4"/>
                                            </p:txEl>
                                          </p:spTgt>
                                        </p:tgtEl>
                                      </p:cBhvr>
                                      <p:to x="100000" y="60000"/>
                                    </p:animScale>
                                    <p:animScale>
                                      <p:cBhvr>
                                        <p:cTn id="50" dur="166" decel="50000">
                                          <p:stCondLst>
                                            <p:cond delay="676"/>
                                          </p:stCondLst>
                                        </p:cTn>
                                        <p:tgtEl>
                                          <p:spTgt spid="2">
                                            <p:txEl>
                                              <p:pRg st="4" end="4"/>
                                            </p:txEl>
                                          </p:spTgt>
                                        </p:tgtEl>
                                      </p:cBhvr>
                                      <p:to x="100000" y="100000"/>
                                    </p:animScale>
                                    <p:animScale>
                                      <p:cBhvr>
                                        <p:cTn id="51" dur="26">
                                          <p:stCondLst>
                                            <p:cond delay="1312"/>
                                          </p:stCondLst>
                                        </p:cTn>
                                        <p:tgtEl>
                                          <p:spTgt spid="2">
                                            <p:txEl>
                                              <p:pRg st="4" end="4"/>
                                            </p:txEl>
                                          </p:spTgt>
                                        </p:tgtEl>
                                      </p:cBhvr>
                                      <p:to x="100000" y="80000"/>
                                    </p:animScale>
                                    <p:animScale>
                                      <p:cBhvr>
                                        <p:cTn id="52" dur="166" decel="50000">
                                          <p:stCondLst>
                                            <p:cond delay="1338"/>
                                          </p:stCondLst>
                                        </p:cTn>
                                        <p:tgtEl>
                                          <p:spTgt spid="2">
                                            <p:txEl>
                                              <p:pRg st="4" end="4"/>
                                            </p:txEl>
                                          </p:spTgt>
                                        </p:tgtEl>
                                      </p:cBhvr>
                                      <p:to x="100000" y="100000"/>
                                    </p:animScale>
                                    <p:animScale>
                                      <p:cBhvr>
                                        <p:cTn id="53" dur="26">
                                          <p:stCondLst>
                                            <p:cond delay="1642"/>
                                          </p:stCondLst>
                                        </p:cTn>
                                        <p:tgtEl>
                                          <p:spTgt spid="2">
                                            <p:txEl>
                                              <p:pRg st="4" end="4"/>
                                            </p:txEl>
                                          </p:spTgt>
                                        </p:tgtEl>
                                      </p:cBhvr>
                                      <p:to x="100000" y="90000"/>
                                    </p:animScale>
                                    <p:animScale>
                                      <p:cBhvr>
                                        <p:cTn id="54" dur="166" decel="50000">
                                          <p:stCondLst>
                                            <p:cond delay="1668"/>
                                          </p:stCondLst>
                                        </p:cTn>
                                        <p:tgtEl>
                                          <p:spTgt spid="2">
                                            <p:txEl>
                                              <p:pRg st="4" end="4"/>
                                            </p:txEl>
                                          </p:spTgt>
                                        </p:tgtEl>
                                      </p:cBhvr>
                                      <p:to x="100000" y="100000"/>
                                    </p:animScale>
                                    <p:animScale>
                                      <p:cBhvr>
                                        <p:cTn id="55" dur="26">
                                          <p:stCondLst>
                                            <p:cond delay="1808"/>
                                          </p:stCondLst>
                                        </p:cTn>
                                        <p:tgtEl>
                                          <p:spTgt spid="2">
                                            <p:txEl>
                                              <p:pRg st="4" end="4"/>
                                            </p:txEl>
                                          </p:spTgt>
                                        </p:tgtEl>
                                      </p:cBhvr>
                                      <p:to x="100000" y="95000"/>
                                    </p:animScale>
                                    <p:animScale>
                                      <p:cBhvr>
                                        <p:cTn id="56" dur="166" decel="50000">
                                          <p:stCondLst>
                                            <p:cond delay="1834"/>
                                          </p:stCondLst>
                                        </p:cTn>
                                        <p:tgtEl>
                                          <p:spTgt spid="2">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762000" y="1219200"/>
            <a:ext cx="8458200" cy="5693866"/>
          </a:xfrm>
          <a:prstGeom prst="rect">
            <a:avLst/>
          </a:prstGeom>
          <a:noFill/>
        </p:spPr>
        <p:txBody>
          <a:bodyPr wrap="square" rtlCol="0">
            <a:spAutoFit/>
          </a:bodyPr>
          <a:lstStyle/>
          <a:p>
            <a:r>
              <a:rPr lang="en-US" sz="2800" dirty="0">
                <a:solidFill>
                  <a:schemeClr val="accent2">
                    <a:lumMod val="60000"/>
                    <a:lumOff val="40000"/>
                  </a:schemeClr>
                </a:solidFill>
              </a:rPr>
              <a:t>Attribute</a:t>
            </a:r>
          </a:p>
          <a:p>
            <a:pPr marL="457200" indent="-457200">
              <a:buFont typeface="Wingdings" panose="05000000000000000000" pitchFamily="2" charset="2"/>
              <a:buChar char="q"/>
            </a:pPr>
            <a:r>
              <a:rPr lang="en-US" sz="2800" dirty="0"/>
              <a:t>An attribute of an entity is a particular property that describes the entity. </a:t>
            </a:r>
          </a:p>
          <a:p>
            <a:endParaRPr lang="en-US" sz="2800" dirty="0"/>
          </a:p>
          <a:p>
            <a:r>
              <a:rPr lang="en-US" sz="2800" dirty="0">
                <a:solidFill>
                  <a:schemeClr val="accent2">
                    <a:lumMod val="60000"/>
                    <a:lumOff val="40000"/>
                  </a:schemeClr>
                </a:solidFill>
              </a:rPr>
              <a:t>Relationship</a:t>
            </a:r>
          </a:p>
          <a:p>
            <a:pPr marL="457200" indent="-457200">
              <a:buFont typeface="Wingdings" panose="05000000000000000000" pitchFamily="2" charset="2"/>
              <a:buChar char="q"/>
            </a:pPr>
            <a:r>
              <a:rPr lang="en-US" sz="2800" dirty="0"/>
              <a:t>A relationship is the association that describes the interaction between entities. </a:t>
            </a:r>
          </a:p>
          <a:p>
            <a:r>
              <a:rPr lang="en-US" sz="2800" dirty="0">
                <a:solidFill>
                  <a:schemeClr val="accent2">
                    <a:lumMod val="60000"/>
                    <a:lumOff val="40000"/>
                  </a:schemeClr>
                </a:solidFill>
              </a:rPr>
              <a:t>Cardinality</a:t>
            </a:r>
          </a:p>
          <a:p>
            <a:pPr marL="457200" indent="-457200" algn="just">
              <a:buFont typeface="Wingdings" panose="05000000000000000000" pitchFamily="2" charset="2"/>
              <a:buChar char="q"/>
            </a:pPr>
            <a:r>
              <a:rPr lang="en-US" sz="2800" dirty="0"/>
              <a:t>in the context of ERD, is the number of instances of one entity that can, or must, be associated with each instance of another entity. In general, there may be one-to-one, one-to-many, or many-to-many relationships.</a:t>
            </a:r>
          </a:p>
        </p:txBody>
      </p:sp>
    </p:spTree>
    <p:extLst>
      <p:ext uri="{BB962C8B-B14F-4D97-AF65-F5344CB8AC3E}">
        <p14:creationId xmlns:p14="http://schemas.microsoft.com/office/powerpoint/2010/main" val="3201777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Effect transition="in" filter="wipe(down)">
                                      <p:cBhvr>
                                        <p:cTn id="25" dur="580">
                                          <p:stCondLst>
                                            <p:cond delay="0"/>
                                          </p:stCondLst>
                                        </p:cTn>
                                        <p:tgtEl>
                                          <p:spTgt spid="2">
                                            <p:txEl>
                                              <p:pRg st="1" end="1"/>
                                            </p:txEl>
                                          </p:spTgt>
                                        </p:tgtEl>
                                      </p:cBhvr>
                                    </p:animEffect>
                                    <p:anim calcmode="lin" valueType="num">
                                      <p:cBhvr>
                                        <p:cTn id="26"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1" end="1"/>
                                            </p:txEl>
                                          </p:spTgt>
                                        </p:tgtEl>
                                      </p:cBhvr>
                                      <p:to x="100000" y="60000"/>
                                    </p:animScale>
                                    <p:animScale>
                                      <p:cBhvr>
                                        <p:cTn id="32" dur="166" decel="50000">
                                          <p:stCondLst>
                                            <p:cond delay="676"/>
                                          </p:stCondLst>
                                        </p:cTn>
                                        <p:tgtEl>
                                          <p:spTgt spid="2">
                                            <p:txEl>
                                              <p:pRg st="1" end="1"/>
                                            </p:txEl>
                                          </p:spTgt>
                                        </p:tgtEl>
                                      </p:cBhvr>
                                      <p:to x="100000" y="100000"/>
                                    </p:animScale>
                                    <p:animScale>
                                      <p:cBhvr>
                                        <p:cTn id="33" dur="26">
                                          <p:stCondLst>
                                            <p:cond delay="1312"/>
                                          </p:stCondLst>
                                        </p:cTn>
                                        <p:tgtEl>
                                          <p:spTgt spid="2">
                                            <p:txEl>
                                              <p:pRg st="1" end="1"/>
                                            </p:txEl>
                                          </p:spTgt>
                                        </p:tgtEl>
                                      </p:cBhvr>
                                      <p:to x="100000" y="80000"/>
                                    </p:animScale>
                                    <p:animScale>
                                      <p:cBhvr>
                                        <p:cTn id="34" dur="166" decel="50000">
                                          <p:stCondLst>
                                            <p:cond delay="1338"/>
                                          </p:stCondLst>
                                        </p:cTn>
                                        <p:tgtEl>
                                          <p:spTgt spid="2">
                                            <p:txEl>
                                              <p:pRg st="1" end="1"/>
                                            </p:txEl>
                                          </p:spTgt>
                                        </p:tgtEl>
                                      </p:cBhvr>
                                      <p:to x="100000" y="100000"/>
                                    </p:animScale>
                                    <p:animScale>
                                      <p:cBhvr>
                                        <p:cTn id="35" dur="26">
                                          <p:stCondLst>
                                            <p:cond delay="1642"/>
                                          </p:stCondLst>
                                        </p:cTn>
                                        <p:tgtEl>
                                          <p:spTgt spid="2">
                                            <p:txEl>
                                              <p:pRg st="1" end="1"/>
                                            </p:txEl>
                                          </p:spTgt>
                                        </p:tgtEl>
                                      </p:cBhvr>
                                      <p:to x="100000" y="90000"/>
                                    </p:animScale>
                                    <p:animScale>
                                      <p:cBhvr>
                                        <p:cTn id="36" dur="166" decel="50000">
                                          <p:stCondLst>
                                            <p:cond delay="1668"/>
                                          </p:stCondLst>
                                        </p:cTn>
                                        <p:tgtEl>
                                          <p:spTgt spid="2">
                                            <p:txEl>
                                              <p:pRg st="1" end="1"/>
                                            </p:txEl>
                                          </p:spTgt>
                                        </p:tgtEl>
                                      </p:cBhvr>
                                      <p:to x="100000" y="100000"/>
                                    </p:animScale>
                                    <p:animScale>
                                      <p:cBhvr>
                                        <p:cTn id="37" dur="26">
                                          <p:stCondLst>
                                            <p:cond delay="1808"/>
                                          </p:stCondLst>
                                        </p:cTn>
                                        <p:tgtEl>
                                          <p:spTgt spid="2">
                                            <p:txEl>
                                              <p:pRg st="1" end="1"/>
                                            </p:txEl>
                                          </p:spTgt>
                                        </p:tgtEl>
                                      </p:cBhvr>
                                      <p:to x="100000" y="95000"/>
                                    </p:animScale>
                                    <p:animScale>
                                      <p:cBhvr>
                                        <p:cTn id="38" dur="166" decel="50000">
                                          <p:stCondLst>
                                            <p:cond delay="1834"/>
                                          </p:stCondLst>
                                        </p:cTn>
                                        <p:tgtEl>
                                          <p:spTgt spid="2">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2">
                                            <p:txEl>
                                              <p:pRg st="3" end="3"/>
                                            </p:txEl>
                                          </p:spTgt>
                                        </p:tgtEl>
                                        <p:attrNameLst>
                                          <p:attrName>style.visibility</p:attrName>
                                        </p:attrNameLst>
                                      </p:cBhvr>
                                      <p:to>
                                        <p:strVal val="visible"/>
                                      </p:to>
                                    </p:set>
                                    <p:animEffect transition="in" filter="wipe(down)">
                                      <p:cBhvr>
                                        <p:cTn id="43" dur="580">
                                          <p:stCondLst>
                                            <p:cond delay="0"/>
                                          </p:stCondLst>
                                        </p:cTn>
                                        <p:tgtEl>
                                          <p:spTgt spid="2">
                                            <p:txEl>
                                              <p:pRg st="3" end="3"/>
                                            </p:txEl>
                                          </p:spTgt>
                                        </p:tgtEl>
                                      </p:cBhvr>
                                    </p:animEffect>
                                    <p:anim calcmode="lin" valueType="num">
                                      <p:cBhvr>
                                        <p:cTn id="44" dur="1822" tmFilter="0,0; 0.14,0.36; 0.43,0.73; 0.71,0.91; 1.0,1.0">
                                          <p:stCondLst>
                                            <p:cond delay="0"/>
                                          </p:stCondLst>
                                        </p:cTn>
                                        <p:tgtEl>
                                          <p:spTgt spid="2">
                                            <p:txEl>
                                              <p:pRg st="3" end="3"/>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
                                            <p:txEl>
                                              <p:pRg st="3" end="3"/>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
                                            <p:txEl>
                                              <p:pRg st="3" end="3"/>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
                                            <p:txEl>
                                              <p:pRg st="3" end="3"/>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
                                            <p:txEl>
                                              <p:pRg st="3" end="3"/>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2">
                                            <p:txEl>
                                              <p:pRg st="3" end="3"/>
                                            </p:txEl>
                                          </p:spTgt>
                                        </p:tgtEl>
                                      </p:cBhvr>
                                      <p:to x="100000" y="60000"/>
                                    </p:animScale>
                                    <p:animScale>
                                      <p:cBhvr>
                                        <p:cTn id="50" dur="166" decel="50000">
                                          <p:stCondLst>
                                            <p:cond delay="676"/>
                                          </p:stCondLst>
                                        </p:cTn>
                                        <p:tgtEl>
                                          <p:spTgt spid="2">
                                            <p:txEl>
                                              <p:pRg st="3" end="3"/>
                                            </p:txEl>
                                          </p:spTgt>
                                        </p:tgtEl>
                                      </p:cBhvr>
                                      <p:to x="100000" y="100000"/>
                                    </p:animScale>
                                    <p:animScale>
                                      <p:cBhvr>
                                        <p:cTn id="51" dur="26">
                                          <p:stCondLst>
                                            <p:cond delay="1312"/>
                                          </p:stCondLst>
                                        </p:cTn>
                                        <p:tgtEl>
                                          <p:spTgt spid="2">
                                            <p:txEl>
                                              <p:pRg st="3" end="3"/>
                                            </p:txEl>
                                          </p:spTgt>
                                        </p:tgtEl>
                                      </p:cBhvr>
                                      <p:to x="100000" y="80000"/>
                                    </p:animScale>
                                    <p:animScale>
                                      <p:cBhvr>
                                        <p:cTn id="52" dur="166" decel="50000">
                                          <p:stCondLst>
                                            <p:cond delay="1338"/>
                                          </p:stCondLst>
                                        </p:cTn>
                                        <p:tgtEl>
                                          <p:spTgt spid="2">
                                            <p:txEl>
                                              <p:pRg st="3" end="3"/>
                                            </p:txEl>
                                          </p:spTgt>
                                        </p:tgtEl>
                                      </p:cBhvr>
                                      <p:to x="100000" y="100000"/>
                                    </p:animScale>
                                    <p:animScale>
                                      <p:cBhvr>
                                        <p:cTn id="53" dur="26">
                                          <p:stCondLst>
                                            <p:cond delay="1642"/>
                                          </p:stCondLst>
                                        </p:cTn>
                                        <p:tgtEl>
                                          <p:spTgt spid="2">
                                            <p:txEl>
                                              <p:pRg st="3" end="3"/>
                                            </p:txEl>
                                          </p:spTgt>
                                        </p:tgtEl>
                                      </p:cBhvr>
                                      <p:to x="100000" y="90000"/>
                                    </p:animScale>
                                    <p:animScale>
                                      <p:cBhvr>
                                        <p:cTn id="54" dur="166" decel="50000">
                                          <p:stCondLst>
                                            <p:cond delay="1668"/>
                                          </p:stCondLst>
                                        </p:cTn>
                                        <p:tgtEl>
                                          <p:spTgt spid="2">
                                            <p:txEl>
                                              <p:pRg st="3" end="3"/>
                                            </p:txEl>
                                          </p:spTgt>
                                        </p:tgtEl>
                                      </p:cBhvr>
                                      <p:to x="100000" y="100000"/>
                                    </p:animScale>
                                    <p:animScale>
                                      <p:cBhvr>
                                        <p:cTn id="55" dur="26">
                                          <p:stCondLst>
                                            <p:cond delay="1808"/>
                                          </p:stCondLst>
                                        </p:cTn>
                                        <p:tgtEl>
                                          <p:spTgt spid="2">
                                            <p:txEl>
                                              <p:pRg st="3" end="3"/>
                                            </p:txEl>
                                          </p:spTgt>
                                        </p:tgtEl>
                                      </p:cBhvr>
                                      <p:to x="100000" y="95000"/>
                                    </p:animScale>
                                    <p:animScale>
                                      <p:cBhvr>
                                        <p:cTn id="56" dur="166" decel="50000">
                                          <p:stCondLst>
                                            <p:cond delay="1834"/>
                                          </p:stCondLst>
                                        </p:cTn>
                                        <p:tgtEl>
                                          <p:spTgt spid="2">
                                            <p:txEl>
                                              <p:pRg st="3" end="3"/>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2">
                                            <p:txEl>
                                              <p:pRg st="4" end="4"/>
                                            </p:txEl>
                                          </p:spTgt>
                                        </p:tgtEl>
                                        <p:attrNameLst>
                                          <p:attrName>style.visibility</p:attrName>
                                        </p:attrNameLst>
                                      </p:cBhvr>
                                      <p:to>
                                        <p:strVal val="visible"/>
                                      </p:to>
                                    </p:set>
                                    <p:animEffect transition="in" filter="wipe(down)">
                                      <p:cBhvr>
                                        <p:cTn id="61" dur="580">
                                          <p:stCondLst>
                                            <p:cond delay="0"/>
                                          </p:stCondLst>
                                        </p:cTn>
                                        <p:tgtEl>
                                          <p:spTgt spid="2">
                                            <p:txEl>
                                              <p:pRg st="4" end="4"/>
                                            </p:txEl>
                                          </p:spTgt>
                                        </p:tgtEl>
                                      </p:cBhvr>
                                    </p:animEffect>
                                    <p:anim calcmode="lin" valueType="num">
                                      <p:cBhvr>
                                        <p:cTn id="62" dur="1822" tmFilter="0,0; 0.14,0.36; 0.43,0.73; 0.71,0.91; 1.0,1.0">
                                          <p:stCondLst>
                                            <p:cond delay="0"/>
                                          </p:stCondLst>
                                        </p:cTn>
                                        <p:tgtEl>
                                          <p:spTgt spid="2">
                                            <p:txEl>
                                              <p:pRg st="4" end="4"/>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2">
                                            <p:txEl>
                                              <p:pRg st="4" end="4"/>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2">
                                            <p:txEl>
                                              <p:pRg st="4" end="4"/>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2">
                                            <p:txEl>
                                              <p:pRg st="4" end="4"/>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2">
                                            <p:txEl>
                                              <p:pRg st="4" end="4"/>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2">
                                            <p:txEl>
                                              <p:pRg st="4" end="4"/>
                                            </p:txEl>
                                          </p:spTgt>
                                        </p:tgtEl>
                                      </p:cBhvr>
                                      <p:to x="100000" y="60000"/>
                                    </p:animScale>
                                    <p:animScale>
                                      <p:cBhvr>
                                        <p:cTn id="68" dur="166" decel="50000">
                                          <p:stCondLst>
                                            <p:cond delay="676"/>
                                          </p:stCondLst>
                                        </p:cTn>
                                        <p:tgtEl>
                                          <p:spTgt spid="2">
                                            <p:txEl>
                                              <p:pRg st="4" end="4"/>
                                            </p:txEl>
                                          </p:spTgt>
                                        </p:tgtEl>
                                      </p:cBhvr>
                                      <p:to x="100000" y="100000"/>
                                    </p:animScale>
                                    <p:animScale>
                                      <p:cBhvr>
                                        <p:cTn id="69" dur="26">
                                          <p:stCondLst>
                                            <p:cond delay="1312"/>
                                          </p:stCondLst>
                                        </p:cTn>
                                        <p:tgtEl>
                                          <p:spTgt spid="2">
                                            <p:txEl>
                                              <p:pRg st="4" end="4"/>
                                            </p:txEl>
                                          </p:spTgt>
                                        </p:tgtEl>
                                      </p:cBhvr>
                                      <p:to x="100000" y="80000"/>
                                    </p:animScale>
                                    <p:animScale>
                                      <p:cBhvr>
                                        <p:cTn id="70" dur="166" decel="50000">
                                          <p:stCondLst>
                                            <p:cond delay="1338"/>
                                          </p:stCondLst>
                                        </p:cTn>
                                        <p:tgtEl>
                                          <p:spTgt spid="2">
                                            <p:txEl>
                                              <p:pRg st="4" end="4"/>
                                            </p:txEl>
                                          </p:spTgt>
                                        </p:tgtEl>
                                      </p:cBhvr>
                                      <p:to x="100000" y="100000"/>
                                    </p:animScale>
                                    <p:animScale>
                                      <p:cBhvr>
                                        <p:cTn id="71" dur="26">
                                          <p:stCondLst>
                                            <p:cond delay="1642"/>
                                          </p:stCondLst>
                                        </p:cTn>
                                        <p:tgtEl>
                                          <p:spTgt spid="2">
                                            <p:txEl>
                                              <p:pRg st="4" end="4"/>
                                            </p:txEl>
                                          </p:spTgt>
                                        </p:tgtEl>
                                      </p:cBhvr>
                                      <p:to x="100000" y="90000"/>
                                    </p:animScale>
                                    <p:animScale>
                                      <p:cBhvr>
                                        <p:cTn id="72" dur="166" decel="50000">
                                          <p:stCondLst>
                                            <p:cond delay="1668"/>
                                          </p:stCondLst>
                                        </p:cTn>
                                        <p:tgtEl>
                                          <p:spTgt spid="2">
                                            <p:txEl>
                                              <p:pRg st="4" end="4"/>
                                            </p:txEl>
                                          </p:spTgt>
                                        </p:tgtEl>
                                      </p:cBhvr>
                                      <p:to x="100000" y="100000"/>
                                    </p:animScale>
                                    <p:animScale>
                                      <p:cBhvr>
                                        <p:cTn id="73" dur="26">
                                          <p:stCondLst>
                                            <p:cond delay="1808"/>
                                          </p:stCondLst>
                                        </p:cTn>
                                        <p:tgtEl>
                                          <p:spTgt spid="2">
                                            <p:txEl>
                                              <p:pRg st="4" end="4"/>
                                            </p:txEl>
                                          </p:spTgt>
                                        </p:tgtEl>
                                      </p:cBhvr>
                                      <p:to x="100000" y="95000"/>
                                    </p:animScale>
                                    <p:animScale>
                                      <p:cBhvr>
                                        <p:cTn id="74" dur="166" decel="50000">
                                          <p:stCondLst>
                                            <p:cond delay="1834"/>
                                          </p:stCondLst>
                                        </p:cTn>
                                        <p:tgtEl>
                                          <p:spTgt spid="2">
                                            <p:txEl>
                                              <p:pRg st="4" end="4"/>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2">
                                            <p:txEl>
                                              <p:pRg st="5" end="5"/>
                                            </p:txEl>
                                          </p:spTgt>
                                        </p:tgtEl>
                                        <p:attrNameLst>
                                          <p:attrName>style.visibility</p:attrName>
                                        </p:attrNameLst>
                                      </p:cBhvr>
                                      <p:to>
                                        <p:strVal val="visible"/>
                                      </p:to>
                                    </p:set>
                                    <p:animEffect transition="in" filter="wipe(down)">
                                      <p:cBhvr>
                                        <p:cTn id="79" dur="580">
                                          <p:stCondLst>
                                            <p:cond delay="0"/>
                                          </p:stCondLst>
                                        </p:cTn>
                                        <p:tgtEl>
                                          <p:spTgt spid="2">
                                            <p:txEl>
                                              <p:pRg st="5" end="5"/>
                                            </p:txEl>
                                          </p:spTgt>
                                        </p:tgtEl>
                                      </p:cBhvr>
                                    </p:animEffect>
                                    <p:anim calcmode="lin" valueType="num">
                                      <p:cBhvr>
                                        <p:cTn id="80" dur="1822" tmFilter="0,0; 0.14,0.36; 0.43,0.73; 0.71,0.91; 1.0,1.0">
                                          <p:stCondLst>
                                            <p:cond delay="0"/>
                                          </p:stCondLst>
                                        </p:cTn>
                                        <p:tgtEl>
                                          <p:spTgt spid="2">
                                            <p:txEl>
                                              <p:pRg st="5" end="5"/>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2">
                                            <p:txEl>
                                              <p:pRg st="5" end="5"/>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2">
                                            <p:txEl>
                                              <p:pRg st="5" end="5"/>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2">
                                            <p:txEl>
                                              <p:pRg st="5" end="5"/>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2">
                                            <p:txEl>
                                              <p:pRg st="5" end="5"/>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2">
                                            <p:txEl>
                                              <p:pRg st="5" end="5"/>
                                            </p:txEl>
                                          </p:spTgt>
                                        </p:tgtEl>
                                      </p:cBhvr>
                                      <p:to x="100000" y="60000"/>
                                    </p:animScale>
                                    <p:animScale>
                                      <p:cBhvr>
                                        <p:cTn id="86" dur="166" decel="50000">
                                          <p:stCondLst>
                                            <p:cond delay="676"/>
                                          </p:stCondLst>
                                        </p:cTn>
                                        <p:tgtEl>
                                          <p:spTgt spid="2">
                                            <p:txEl>
                                              <p:pRg st="5" end="5"/>
                                            </p:txEl>
                                          </p:spTgt>
                                        </p:tgtEl>
                                      </p:cBhvr>
                                      <p:to x="100000" y="100000"/>
                                    </p:animScale>
                                    <p:animScale>
                                      <p:cBhvr>
                                        <p:cTn id="87" dur="26">
                                          <p:stCondLst>
                                            <p:cond delay="1312"/>
                                          </p:stCondLst>
                                        </p:cTn>
                                        <p:tgtEl>
                                          <p:spTgt spid="2">
                                            <p:txEl>
                                              <p:pRg st="5" end="5"/>
                                            </p:txEl>
                                          </p:spTgt>
                                        </p:tgtEl>
                                      </p:cBhvr>
                                      <p:to x="100000" y="80000"/>
                                    </p:animScale>
                                    <p:animScale>
                                      <p:cBhvr>
                                        <p:cTn id="88" dur="166" decel="50000">
                                          <p:stCondLst>
                                            <p:cond delay="1338"/>
                                          </p:stCondLst>
                                        </p:cTn>
                                        <p:tgtEl>
                                          <p:spTgt spid="2">
                                            <p:txEl>
                                              <p:pRg st="5" end="5"/>
                                            </p:txEl>
                                          </p:spTgt>
                                        </p:tgtEl>
                                      </p:cBhvr>
                                      <p:to x="100000" y="100000"/>
                                    </p:animScale>
                                    <p:animScale>
                                      <p:cBhvr>
                                        <p:cTn id="89" dur="26">
                                          <p:stCondLst>
                                            <p:cond delay="1642"/>
                                          </p:stCondLst>
                                        </p:cTn>
                                        <p:tgtEl>
                                          <p:spTgt spid="2">
                                            <p:txEl>
                                              <p:pRg st="5" end="5"/>
                                            </p:txEl>
                                          </p:spTgt>
                                        </p:tgtEl>
                                      </p:cBhvr>
                                      <p:to x="100000" y="90000"/>
                                    </p:animScale>
                                    <p:animScale>
                                      <p:cBhvr>
                                        <p:cTn id="90" dur="166" decel="50000">
                                          <p:stCondLst>
                                            <p:cond delay="1668"/>
                                          </p:stCondLst>
                                        </p:cTn>
                                        <p:tgtEl>
                                          <p:spTgt spid="2">
                                            <p:txEl>
                                              <p:pRg st="5" end="5"/>
                                            </p:txEl>
                                          </p:spTgt>
                                        </p:tgtEl>
                                      </p:cBhvr>
                                      <p:to x="100000" y="100000"/>
                                    </p:animScale>
                                    <p:animScale>
                                      <p:cBhvr>
                                        <p:cTn id="91" dur="26">
                                          <p:stCondLst>
                                            <p:cond delay="1808"/>
                                          </p:stCondLst>
                                        </p:cTn>
                                        <p:tgtEl>
                                          <p:spTgt spid="2">
                                            <p:txEl>
                                              <p:pRg st="5" end="5"/>
                                            </p:txEl>
                                          </p:spTgt>
                                        </p:tgtEl>
                                      </p:cBhvr>
                                      <p:to x="100000" y="95000"/>
                                    </p:animScale>
                                    <p:animScale>
                                      <p:cBhvr>
                                        <p:cTn id="92" dur="166" decel="50000">
                                          <p:stCondLst>
                                            <p:cond delay="1834"/>
                                          </p:stCondLst>
                                        </p:cTn>
                                        <p:tgtEl>
                                          <p:spTgt spid="2">
                                            <p:txEl>
                                              <p:pRg st="5" end="5"/>
                                            </p:txEl>
                                          </p:spTgt>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26" presetClass="entr" presetSubtype="0" fill="hold" grpId="0" nodeType="clickEffect">
                                  <p:stCondLst>
                                    <p:cond delay="0"/>
                                  </p:stCondLst>
                                  <p:childTnLst>
                                    <p:set>
                                      <p:cBhvr>
                                        <p:cTn id="96" dur="1" fill="hold">
                                          <p:stCondLst>
                                            <p:cond delay="0"/>
                                          </p:stCondLst>
                                        </p:cTn>
                                        <p:tgtEl>
                                          <p:spTgt spid="2">
                                            <p:txEl>
                                              <p:pRg st="6" end="6"/>
                                            </p:txEl>
                                          </p:spTgt>
                                        </p:tgtEl>
                                        <p:attrNameLst>
                                          <p:attrName>style.visibility</p:attrName>
                                        </p:attrNameLst>
                                      </p:cBhvr>
                                      <p:to>
                                        <p:strVal val="visible"/>
                                      </p:to>
                                    </p:set>
                                    <p:animEffect transition="in" filter="wipe(down)">
                                      <p:cBhvr>
                                        <p:cTn id="97" dur="580">
                                          <p:stCondLst>
                                            <p:cond delay="0"/>
                                          </p:stCondLst>
                                        </p:cTn>
                                        <p:tgtEl>
                                          <p:spTgt spid="2">
                                            <p:txEl>
                                              <p:pRg st="6" end="6"/>
                                            </p:txEl>
                                          </p:spTgt>
                                        </p:tgtEl>
                                      </p:cBhvr>
                                    </p:animEffect>
                                    <p:anim calcmode="lin" valueType="num">
                                      <p:cBhvr>
                                        <p:cTn id="98" dur="1822" tmFilter="0,0; 0.14,0.36; 0.43,0.73; 0.71,0.91; 1.0,1.0">
                                          <p:stCondLst>
                                            <p:cond delay="0"/>
                                          </p:stCondLst>
                                        </p:cTn>
                                        <p:tgtEl>
                                          <p:spTgt spid="2">
                                            <p:txEl>
                                              <p:pRg st="6" end="6"/>
                                            </p:txEl>
                                          </p:spTgt>
                                        </p:tgtEl>
                                        <p:attrNameLst>
                                          <p:attrName>ppt_x</p:attrName>
                                        </p:attrNameLst>
                                      </p:cBhvr>
                                      <p:tavLst>
                                        <p:tav tm="0">
                                          <p:val>
                                            <p:strVal val="#ppt_x-0.25"/>
                                          </p:val>
                                        </p:tav>
                                        <p:tav tm="100000">
                                          <p:val>
                                            <p:strVal val="#ppt_x"/>
                                          </p:val>
                                        </p:tav>
                                      </p:tavLst>
                                    </p:anim>
                                    <p:anim calcmode="lin" valueType="num">
                                      <p:cBhvr>
                                        <p:cTn id="99" dur="664" tmFilter="0.0,0.0; 0.25,0.07; 0.50,0.2; 0.75,0.467; 1.0,1.0">
                                          <p:stCondLst>
                                            <p:cond delay="0"/>
                                          </p:stCondLst>
                                        </p:cTn>
                                        <p:tgtEl>
                                          <p:spTgt spid="2">
                                            <p:txEl>
                                              <p:pRg st="6" end="6"/>
                                            </p:txEl>
                                          </p:spTgt>
                                        </p:tgtEl>
                                        <p:attrNameLst>
                                          <p:attrName>ppt_y</p:attrName>
                                        </p:attrNameLst>
                                      </p:cBhvr>
                                      <p:tavLst>
                                        <p:tav tm="0" fmla="#ppt_y-sin(pi*$)/3">
                                          <p:val>
                                            <p:fltVal val="0.5"/>
                                          </p:val>
                                        </p:tav>
                                        <p:tav tm="100000">
                                          <p:val>
                                            <p:fltVal val="1"/>
                                          </p:val>
                                        </p:tav>
                                      </p:tavLst>
                                    </p:anim>
                                    <p:anim calcmode="lin" valueType="num">
                                      <p:cBhvr>
                                        <p:cTn id="100" dur="664" tmFilter="0, 0; 0.125,0.2665; 0.25,0.4; 0.375,0.465; 0.5,0.5;  0.625,0.535; 0.75,0.6; 0.875,0.7335; 1,1">
                                          <p:stCondLst>
                                            <p:cond delay="664"/>
                                          </p:stCondLst>
                                        </p:cTn>
                                        <p:tgtEl>
                                          <p:spTgt spid="2">
                                            <p:txEl>
                                              <p:pRg st="6" end="6"/>
                                            </p:txEl>
                                          </p:spTgt>
                                        </p:tgtEl>
                                        <p:attrNameLst>
                                          <p:attrName>ppt_y</p:attrName>
                                        </p:attrNameLst>
                                      </p:cBhvr>
                                      <p:tavLst>
                                        <p:tav tm="0" fmla="#ppt_y-sin(pi*$)/9">
                                          <p:val>
                                            <p:fltVal val="0"/>
                                          </p:val>
                                        </p:tav>
                                        <p:tav tm="100000">
                                          <p:val>
                                            <p:fltVal val="1"/>
                                          </p:val>
                                        </p:tav>
                                      </p:tavLst>
                                    </p:anim>
                                    <p:anim calcmode="lin" valueType="num">
                                      <p:cBhvr>
                                        <p:cTn id="101" dur="332" tmFilter="0, 0; 0.125,0.2665; 0.25,0.4; 0.375,0.465; 0.5,0.5;  0.625,0.535; 0.75,0.6; 0.875,0.7335; 1,1">
                                          <p:stCondLst>
                                            <p:cond delay="1324"/>
                                          </p:stCondLst>
                                        </p:cTn>
                                        <p:tgtEl>
                                          <p:spTgt spid="2">
                                            <p:txEl>
                                              <p:pRg st="6" end="6"/>
                                            </p:txEl>
                                          </p:spTgt>
                                        </p:tgtEl>
                                        <p:attrNameLst>
                                          <p:attrName>ppt_y</p:attrName>
                                        </p:attrNameLst>
                                      </p:cBhvr>
                                      <p:tavLst>
                                        <p:tav tm="0" fmla="#ppt_y-sin(pi*$)/27">
                                          <p:val>
                                            <p:fltVal val="0"/>
                                          </p:val>
                                        </p:tav>
                                        <p:tav tm="100000">
                                          <p:val>
                                            <p:fltVal val="1"/>
                                          </p:val>
                                        </p:tav>
                                      </p:tavLst>
                                    </p:anim>
                                    <p:anim calcmode="lin" valueType="num">
                                      <p:cBhvr>
                                        <p:cTn id="102" dur="164" tmFilter="0, 0; 0.125,0.2665; 0.25,0.4; 0.375,0.465; 0.5,0.5;  0.625,0.535; 0.75,0.6; 0.875,0.7335; 1,1">
                                          <p:stCondLst>
                                            <p:cond delay="1656"/>
                                          </p:stCondLst>
                                        </p:cTn>
                                        <p:tgtEl>
                                          <p:spTgt spid="2">
                                            <p:txEl>
                                              <p:pRg st="6" end="6"/>
                                            </p:txEl>
                                          </p:spTgt>
                                        </p:tgtEl>
                                        <p:attrNameLst>
                                          <p:attrName>ppt_y</p:attrName>
                                        </p:attrNameLst>
                                      </p:cBhvr>
                                      <p:tavLst>
                                        <p:tav tm="0" fmla="#ppt_y-sin(pi*$)/81">
                                          <p:val>
                                            <p:fltVal val="0"/>
                                          </p:val>
                                        </p:tav>
                                        <p:tav tm="100000">
                                          <p:val>
                                            <p:fltVal val="1"/>
                                          </p:val>
                                        </p:tav>
                                      </p:tavLst>
                                    </p:anim>
                                    <p:animScale>
                                      <p:cBhvr>
                                        <p:cTn id="103" dur="26">
                                          <p:stCondLst>
                                            <p:cond delay="650"/>
                                          </p:stCondLst>
                                        </p:cTn>
                                        <p:tgtEl>
                                          <p:spTgt spid="2">
                                            <p:txEl>
                                              <p:pRg st="6" end="6"/>
                                            </p:txEl>
                                          </p:spTgt>
                                        </p:tgtEl>
                                      </p:cBhvr>
                                      <p:to x="100000" y="60000"/>
                                    </p:animScale>
                                    <p:animScale>
                                      <p:cBhvr>
                                        <p:cTn id="104" dur="166" decel="50000">
                                          <p:stCondLst>
                                            <p:cond delay="676"/>
                                          </p:stCondLst>
                                        </p:cTn>
                                        <p:tgtEl>
                                          <p:spTgt spid="2">
                                            <p:txEl>
                                              <p:pRg st="6" end="6"/>
                                            </p:txEl>
                                          </p:spTgt>
                                        </p:tgtEl>
                                      </p:cBhvr>
                                      <p:to x="100000" y="100000"/>
                                    </p:animScale>
                                    <p:animScale>
                                      <p:cBhvr>
                                        <p:cTn id="105" dur="26">
                                          <p:stCondLst>
                                            <p:cond delay="1312"/>
                                          </p:stCondLst>
                                        </p:cTn>
                                        <p:tgtEl>
                                          <p:spTgt spid="2">
                                            <p:txEl>
                                              <p:pRg st="6" end="6"/>
                                            </p:txEl>
                                          </p:spTgt>
                                        </p:tgtEl>
                                      </p:cBhvr>
                                      <p:to x="100000" y="80000"/>
                                    </p:animScale>
                                    <p:animScale>
                                      <p:cBhvr>
                                        <p:cTn id="106" dur="166" decel="50000">
                                          <p:stCondLst>
                                            <p:cond delay="1338"/>
                                          </p:stCondLst>
                                        </p:cTn>
                                        <p:tgtEl>
                                          <p:spTgt spid="2">
                                            <p:txEl>
                                              <p:pRg st="6" end="6"/>
                                            </p:txEl>
                                          </p:spTgt>
                                        </p:tgtEl>
                                      </p:cBhvr>
                                      <p:to x="100000" y="100000"/>
                                    </p:animScale>
                                    <p:animScale>
                                      <p:cBhvr>
                                        <p:cTn id="107" dur="26">
                                          <p:stCondLst>
                                            <p:cond delay="1642"/>
                                          </p:stCondLst>
                                        </p:cTn>
                                        <p:tgtEl>
                                          <p:spTgt spid="2">
                                            <p:txEl>
                                              <p:pRg st="6" end="6"/>
                                            </p:txEl>
                                          </p:spTgt>
                                        </p:tgtEl>
                                      </p:cBhvr>
                                      <p:to x="100000" y="90000"/>
                                    </p:animScale>
                                    <p:animScale>
                                      <p:cBhvr>
                                        <p:cTn id="108" dur="166" decel="50000">
                                          <p:stCondLst>
                                            <p:cond delay="1668"/>
                                          </p:stCondLst>
                                        </p:cTn>
                                        <p:tgtEl>
                                          <p:spTgt spid="2">
                                            <p:txEl>
                                              <p:pRg st="6" end="6"/>
                                            </p:txEl>
                                          </p:spTgt>
                                        </p:tgtEl>
                                      </p:cBhvr>
                                      <p:to x="100000" y="100000"/>
                                    </p:animScale>
                                    <p:animScale>
                                      <p:cBhvr>
                                        <p:cTn id="109" dur="26">
                                          <p:stCondLst>
                                            <p:cond delay="1808"/>
                                          </p:stCondLst>
                                        </p:cTn>
                                        <p:tgtEl>
                                          <p:spTgt spid="2">
                                            <p:txEl>
                                              <p:pRg st="6" end="6"/>
                                            </p:txEl>
                                          </p:spTgt>
                                        </p:tgtEl>
                                      </p:cBhvr>
                                      <p:to x="100000" y="95000"/>
                                    </p:animScale>
                                    <p:animScale>
                                      <p:cBhvr>
                                        <p:cTn id="110" dur="166" decel="50000">
                                          <p:stCondLst>
                                            <p:cond delay="1834"/>
                                          </p:stCondLst>
                                        </p:cTn>
                                        <p:tgtEl>
                                          <p:spTgt spid="2">
                                            <p:txEl>
                                              <p:pRg st="6" end="6"/>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جدول 2"/>
          <p:cNvGraphicFramePr>
            <a:graphicFrameLocks noGrp="1"/>
          </p:cNvGraphicFramePr>
          <p:nvPr>
            <p:extLst>
              <p:ext uri="{D42A27DB-BD31-4B8C-83A1-F6EECF244321}">
                <p14:modId xmlns:p14="http://schemas.microsoft.com/office/powerpoint/2010/main" val="630049052"/>
              </p:ext>
            </p:extLst>
          </p:nvPr>
        </p:nvGraphicFramePr>
        <p:xfrm>
          <a:off x="1542803" y="4572000"/>
          <a:ext cx="2743200" cy="148336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tblGrid>
              <a:tr h="370840">
                <a:tc>
                  <a:txBody>
                    <a:bodyPr/>
                    <a:lstStyle/>
                    <a:p>
                      <a:r>
                        <a:rPr lang="en-US" dirty="0"/>
                        <a:t>Employee</a:t>
                      </a:r>
                    </a:p>
                  </a:txBody>
                  <a:tcPr/>
                </a:tc>
                <a:extLst>
                  <a:ext uri="{0D108BD9-81ED-4DB2-BD59-A6C34878D82A}">
                    <a16:rowId xmlns:a16="http://schemas.microsoft.com/office/drawing/2014/main" val="10000"/>
                  </a:ext>
                </a:extLst>
              </a:tr>
              <a:tr h="370840">
                <a:tc>
                  <a:txBody>
                    <a:bodyPr/>
                    <a:lstStyle/>
                    <a:p>
                      <a:r>
                        <a:rPr lang="en-US" dirty="0"/>
                        <a:t>employee number</a:t>
                      </a:r>
                    </a:p>
                  </a:txBody>
                  <a:tcPr/>
                </a:tc>
                <a:extLst>
                  <a:ext uri="{0D108BD9-81ED-4DB2-BD59-A6C34878D82A}">
                    <a16:rowId xmlns:a16="http://schemas.microsoft.com/office/drawing/2014/main" val="10001"/>
                  </a:ext>
                </a:extLst>
              </a:tr>
              <a:tr h="370840">
                <a:tc>
                  <a:txBody>
                    <a:bodyPr/>
                    <a:lstStyle/>
                    <a:p>
                      <a:r>
                        <a:rPr lang="en-US" dirty="0"/>
                        <a:t>name</a:t>
                      </a:r>
                    </a:p>
                  </a:txBody>
                  <a:tcPr/>
                </a:tc>
                <a:extLst>
                  <a:ext uri="{0D108BD9-81ED-4DB2-BD59-A6C34878D82A}">
                    <a16:rowId xmlns:a16="http://schemas.microsoft.com/office/drawing/2014/main" val="10002"/>
                  </a:ext>
                </a:extLst>
              </a:tr>
              <a:tr h="370840">
                <a:tc>
                  <a:txBody>
                    <a:bodyPr/>
                    <a:lstStyle/>
                    <a:p>
                      <a:r>
                        <a:rPr lang="en-US" dirty="0"/>
                        <a:t>department number</a:t>
                      </a:r>
                    </a:p>
                  </a:txBody>
                  <a:tcPr/>
                </a:tc>
                <a:extLst>
                  <a:ext uri="{0D108BD9-81ED-4DB2-BD59-A6C34878D82A}">
                    <a16:rowId xmlns:a16="http://schemas.microsoft.com/office/drawing/2014/main" val="10003"/>
                  </a:ext>
                </a:extLst>
              </a:tr>
            </a:tbl>
          </a:graphicData>
        </a:graphic>
      </p:graphicFrame>
      <p:graphicFrame>
        <p:nvGraphicFramePr>
          <p:cNvPr id="4" name="جدول 3"/>
          <p:cNvGraphicFramePr>
            <a:graphicFrameLocks noGrp="1"/>
          </p:cNvGraphicFramePr>
          <p:nvPr>
            <p:extLst>
              <p:ext uri="{D42A27DB-BD31-4B8C-83A1-F6EECF244321}">
                <p14:modId xmlns:p14="http://schemas.microsoft.com/office/powerpoint/2010/main" val="2717310191"/>
              </p:ext>
            </p:extLst>
          </p:nvPr>
        </p:nvGraphicFramePr>
        <p:xfrm>
          <a:off x="5791200" y="4419600"/>
          <a:ext cx="2438400" cy="1112520"/>
        </p:xfrm>
        <a:graphic>
          <a:graphicData uri="http://schemas.openxmlformats.org/drawingml/2006/table">
            <a:tbl>
              <a:tblPr firstRow="1" bandRow="1">
                <a:tableStyleId>{5C22544A-7EE6-4342-B048-85BDC9FD1C3A}</a:tableStyleId>
              </a:tblPr>
              <a:tblGrid>
                <a:gridCol w="2438400">
                  <a:extLst>
                    <a:ext uri="{9D8B030D-6E8A-4147-A177-3AD203B41FA5}">
                      <a16:colId xmlns:a16="http://schemas.microsoft.com/office/drawing/2014/main" val="20000"/>
                    </a:ext>
                  </a:extLst>
                </a:gridCol>
              </a:tblGrid>
              <a:tr h="370840">
                <a:tc>
                  <a:txBody>
                    <a:bodyPr/>
                    <a:lstStyle/>
                    <a:p>
                      <a:r>
                        <a:rPr lang="en-US" dirty="0"/>
                        <a:t>department</a:t>
                      </a:r>
                    </a:p>
                  </a:txBody>
                  <a:tcPr/>
                </a:tc>
                <a:extLst>
                  <a:ext uri="{0D108BD9-81ED-4DB2-BD59-A6C34878D82A}">
                    <a16:rowId xmlns:a16="http://schemas.microsoft.com/office/drawing/2014/main" val="10000"/>
                  </a:ext>
                </a:extLst>
              </a:tr>
              <a:tr h="370840">
                <a:tc>
                  <a:txBody>
                    <a:bodyPr/>
                    <a:lstStyle/>
                    <a:p>
                      <a:r>
                        <a:rPr lang="en-US" dirty="0"/>
                        <a:t>department number </a:t>
                      </a:r>
                    </a:p>
                  </a:txBody>
                  <a:tcPr/>
                </a:tc>
                <a:extLst>
                  <a:ext uri="{0D108BD9-81ED-4DB2-BD59-A6C34878D82A}">
                    <a16:rowId xmlns:a16="http://schemas.microsoft.com/office/drawing/2014/main" val="10001"/>
                  </a:ext>
                </a:extLst>
              </a:tr>
              <a:tr h="370840">
                <a:tc>
                  <a:txBody>
                    <a:bodyPr/>
                    <a:lstStyle/>
                    <a:p>
                      <a:r>
                        <a:rPr lang="en-US" dirty="0"/>
                        <a:t>name </a:t>
                      </a:r>
                    </a:p>
                  </a:txBody>
                  <a:tcPr/>
                </a:tc>
                <a:extLst>
                  <a:ext uri="{0D108BD9-81ED-4DB2-BD59-A6C34878D82A}">
                    <a16:rowId xmlns:a16="http://schemas.microsoft.com/office/drawing/2014/main" val="10002"/>
                  </a:ext>
                </a:extLst>
              </a:tr>
            </a:tbl>
          </a:graphicData>
        </a:graphic>
      </p:graphicFrame>
      <p:cxnSp>
        <p:nvCxnSpPr>
          <p:cNvPr id="6" name="رابط كسهم مستقيم 5"/>
          <p:cNvCxnSpPr/>
          <p:nvPr/>
        </p:nvCxnSpPr>
        <p:spPr bwMode="auto">
          <a:xfrm flipH="1">
            <a:off x="4267200" y="4953000"/>
            <a:ext cx="1524000" cy="914400"/>
          </a:xfrm>
          <a:prstGeom prst="straightConnector1">
            <a:avLst/>
          </a:prstGeom>
          <a:ln>
            <a:headEnd type="none" w="sm" len="sm"/>
            <a:tailEnd type="arrow"/>
          </a:ln>
        </p:spPr>
        <p:style>
          <a:lnRef idx="3">
            <a:schemeClr val="accent4"/>
          </a:lnRef>
          <a:fillRef idx="0">
            <a:schemeClr val="accent4"/>
          </a:fillRef>
          <a:effectRef idx="2">
            <a:schemeClr val="accent4"/>
          </a:effectRef>
          <a:fontRef idx="minor">
            <a:schemeClr val="tx1"/>
          </a:fontRef>
        </p:style>
      </p:cxnSp>
      <p:sp>
        <p:nvSpPr>
          <p:cNvPr id="7" name="مربع نص 6"/>
          <p:cNvSpPr txBox="1"/>
          <p:nvPr/>
        </p:nvSpPr>
        <p:spPr>
          <a:xfrm>
            <a:off x="5429003" y="4491335"/>
            <a:ext cx="304800" cy="461665"/>
          </a:xfrm>
          <a:prstGeom prst="rect">
            <a:avLst/>
          </a:prstGeom>
          <a:noFill/>
        </p:spPr>
        <p:txBody>
          <a:bodyPr wrap="square" rtlCol="0">
            <a:spAutoFit/>
          </a:bodyPr>
          <a:lstStyle/>
          <a:p>
            <a:r>
              <a:rPr lang="en-US" dirty="0"/>
              <a:t>1</a:t>
            </a:r>
          </a:p>
        </p:txBody>
      </p:sp>
      <p:sp>
        <p:nvSpPr>
          <p:cNvPr id="8" name="مربع نص 7"/>
          <p:cNvSpPr txBox="1"/>
          <p:nvPr/>
        </p:nvSpPr>
        <p:spPr>
          <a:xfrm>
            <a:off x="4297878" y="5179367"/>
            <a:ext cx="457200" cy="461665"/>
          </a:xfrm>
          <a:prstGeom prst="rect">
            <a:avLst/>
          </a:prstGeom>
          <a:noFill/>
        </p:spPr>
        <p:txBody>
          <a:bodyPr wrap="square" rtlCol="0">
            <a:spAutoFit/>
          </a:bodyPr>
          <a:lstStyle/>
          <a:p>
            <a:r>
              <a:rPr lang="en-US" dirty="0"/>
              <a:t>M</a:t>
            </a:r>
          </a:p>
        </p:txBody>
      </p:sp>
      <p:sp>
        <p:nvSpPr>
          <p:cNvPr id="5" name="مربع نص 4"/>
          <p:cNvSpPr txBox="1"/>
          <p:nvPr/>
        </p:nvSpPr>
        <p:spPr>
          <a:xfrm>
            <a:off x="1371600" y="1295400"/>
            <a:ext cx="2314699" cy="457200"/>
          </a:xfrm>
          <a:prstGeom prst="rect">
            <a:avLst/>
          </a:prstGeom>
          <a:noFill/>
        </p:spPr>
        <p:txBody>
          <a:bodyPr wrap="square" rtlCol="0">
            <a:spAutoFit/>
          </a:bodyPr>
          <a:lstStyle/>
          <a:p>
            <a:r>
              <a:rPr lang="en-US" dirty="0"/>
              <a:t>Employee Entity</a:t>
            </a:r>
          </a:p>
        </p:txBody>
      </p:sp>
      <p:sp>
        <p:nvSpPr>
          <p:cNvPr id="9" name="مربع نص 8"/>
          <p:cNvSpPr txBox="1"/>
          <p:nvPr/>
        </p:nvSpPr>
        <p:spPr>
          <a:xfrm>
            <a:off x="5791200" y="1295400"/>
            <a:ext cx="2819400" cy="461665"/>
          </a:xfrm>
          <a:prstGeom prst="rect">
            <a:avLst/>
          </a:prstGeom>
          <a:noFill/>
        </p:spPr>
        <p:txBody>
          <a:bodyPr wrap="square" rtlCol="0">
            <a:spAutoFit/>
          </a:bodyPr>
          <a:lstStyle/>
          <a:p>
            <a:r>
              <a:rPr lang="en-US" dirty="0"/>
              <a:t>Department Entity</a:t>
            </a:r>
          </a:p>
        </p:txBody>
      </p:sp>
      <p:sp>
        <p:nvSpPr>
          <p:cNvPr id="10" name="مربع نص 9"/>
          <p:cNvSpPr txBox="1"/>
          <p:nvPr/>
        </p:nvSpPr>
        <p:spPr>
          <a:xfrm>
            <a:off x="1371600" y="2209800"/>
            <a:ext cx="3383478" cy="1938992"/>
          </a:xfrm>
          <a:prstGeom prst="rect">
            <a:avLst/>
          </a:prstGeom>
          <a:noFill/>
        </p:spPr>
        <p:txBody>
          <a:bodyPr wrap="square" rtlCol="0">
            <a:spAutoFit/>
          </a:bodyPr>
          <a:lstStyle/>
          <a:p>
            <a:r>
              <a:rPr lang="en-US" dirty="0">
                <a:solidFill>
                  <a:srgbClr val="40D20C"/>
                </a:solidFill>
              </a:rPr>
              <a:t>Employee Attribute :</a:t>
            </a:r>
          </a:p>
          <a:p>
            <a:endParaRPr lang="en-US" dirty="0">
              <a:solidFill>
                <a:srgbClr val="FFFF00"/>
              </a:solidFill>
            </a:endParaRPr>
          </a:p>
          <a:p>
            <a:r>
              <a:rPr lang="en-US" dirty="0">
                <a:solidFill>
                  <a:srgbClr val="FFFF00"/>
                </a:solidFill>
              </a:rPr>
              <a:t>employee number</a:t>
            </a:r>
          </a:p>
          <a:p>
            <a:r>
              <a:rPr lang="en-US" dirty="0">
                <a:solidFill>
                  <a:srgbClr val="FFFF00"/>
                </a:solidFill>
              </a:rPr>
              <a:t> name</a:t>
            </a:r>
          </a:p>
          <a:p>
            <a:r>
              <a:rPr lang="en-US" dirty="0">
                <a:solidFill>
                  <a:srgbClr val="FFFF00"/>
                </a:solidFill>
              </a:rPr>
              <a:t>Department number</a:t>
            </a:r>
          </a:p>
        </p:txBody>
      </p:sp>
      <p:sp>
        <p:nvSpPr>
          <p:cNvPr id="11" name="مربع نص 10"/>
          <p:cNvSpPr txBox="1"/>
          <p:nvPr/>
        </p:nvSpPr>
        <p:spPr>
          <a:xfrm>
            <a:off x="5614060" y="2133600"/>
            <a:ext cx="3383478" cy="1569660"/>
          </a:xfrm>
          <a:prstGeom prst="rect">
            <a:avLst/>
          </a:prstGeom>
          <a:noFill/>
        </p:spPr>
        <p:txBody>
          <a:bodyPr wrap="square" rtlCol="0">
            <a:spAutoFit/>
          </a:bodyPr>
          <a:lstStyle/>
          <a:p>
            <a:r>
              <a:rPr lang="en-US" dirty="0">
                <a:solidFill>
                  <a:srgbClr val="40D20C"/>
                </a:solidFill>
              </a:rPr>
              <a:t>Department Attribute :</a:t>
            </a:r>
          </a:p>
          <a:p>
            <a:endParaRPr lang="en-US" dirty="0">
              <a:solidFill>
                <a:srgbClr val="FFFF00"/>
              </a:solidFill>
            </a:endParaRPr>
          </a:p>
          <a:p>
            <a:r>
              <a:rPr lang="en-US" dirty="0">
                <a:solidFill>
                  <a:srgbClr val="FFFF00"/>
                </a:solidFill>
              </a:rPr>
              <a:t>department</a:t>
            </a:r>
            <a:r>
              <a:rPr lang="en-US" dirty="0"/>
              <a:t> </a:t>
            </a:r>
            <a:r>
              <a:rPr lang="en-US" dirty="0">
                <a:solidFill>
                  <a:srgbClr val="FFFF00"/>
                </a:solidFill>
              </a:rPr>
              <a:t>number</a:t>
            </a:r>
          </a:p>
          <a:p>
            <a:r>
              <a:rPr lang="en-US" dirty="0">
                <a:solidFill>
                  <a:srgbClr val="FFFF00"/>
                </a:solidFill>
              </a:rPr>
              <a:t>name</a:t>
            </a:r>
          </a:p>
        </p:txBody>
      </p:sp>
    </p:spTree>
    <p:extLst>
      <p:ext uri="{BB962C8B-B14F-4D97-AF65-F5344CB8AC3E}">
        <p14:creationId xmlns:p14="http://schemas.microsoft.com/office/powerpoint/2010/main" val="6563824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71600" y="990600"/>
            <a:ext cx="7747000" cy="5262979"/>
          </a:xfrm>
          <a:prstGeom prst="rect">
            <a:avLst/>
          </a:prstGeom>
          <a:noFill/>
        </p:spPr>
        <p:txBody>
          <a:bodyPr wrap="square" rtlCol="0">
            <a:spAutoFit/>
          </a:bodyPr>
          <a:lstStyle/>
          <a:p>
            <a:r>
              <a:rPr lang="en-US" sz="2800" b="1" dirty="0">
                <a:solidFill>
                  <a:schemeClr val="accent6">
                    <a:lumMod val="60000"/>
                    <a:lumOff val="40000"/>
                  </a:schemeClr>
                </a:solidFill>
              </a:rPr>
              <a:t>2</a:t>
            </a:r>
            <a:r>
              <a:rPr lang="en-US" sz="2800" b="1" dirty="0"/>
              <a:t> </a:t>
            </a:r>
            <a:r>
              <a:rPr lang="en-US" sz="2800" b="1" dirty="0">
                <a:solidFill>
                  <a:srgbClr val="FF0000"/>
                </a:solidFill>
              </a:rPr>
              <a:t>Components of E-R Diagram</a:t>
            </a:r>
          </a:p>
          <a:p>
            <a:pPr marL="457200" indent="-457200">
              <a:buFont typeface="Wingdings" panose="05000000000000000000" pitchFamily="2" charset="2"/>
              <a:buChar char="v"/>
            </a:pPr>
            <a:r>
              <a:rPr lang="en-US" sz="2800" b="1" dirty="0"/>
              <a:t>Entity relational diagram (ER Diagram)</a:t>
            </a:r>
            <a:r>
              <a:rPr lang="en-US" sz="2800" dirty="0"/>
              <a:t> is used to represent the requirement analysis at the conceptual design stage. </a:t>
            </a:r>
          </a:p>
          <a:p>
            <a:pPr marL="457200" indent="-457200">
              <a:buFont typeface="Wingdings" panose="05000000000000000000" pitchFamily="2" charset="2"/>
              <a:buChar char="v"/>
            </a:pPr>
            <a:r>
              <a:rPr lang="en-US" sz="2800" dirty="0"/>
              <a:t>the database is designed from the ERD </a:t>
            </a:r>
          </a:p>
          <a:p>
            <a:r>
              <a:rPr lang="en-US" sz="2800" dirty="0"/>
              <a:t>       or ERD is converted to the database.</a:t>
            </a:r>
          </a:p>
          <a:p>
            <a:endParaRPr lang="en-US" sz="2800" dirty="0"/>
          </a:p>
          <a:p>
            <a:pPr marL="457200" indent="-457200">
              <a:buFont typeface="Wingdings" panose="05000000000000000000" pitchFamily="2" charset="2"/>
              <a:buChar char="§"/>
            </a:pPr>
            <a:r>
              <a:rPr lang="en-US" sz="2800" dirty="0"/>
              <a:t>Each </a:t>
            </a:r>
            <a:r>
              <a:rPr lang="en-US" sz="2800" dirty="0">
                <a:solidFill>
                  <a:schemeClr val="accent6">
                    <a:lumMod val="60000"/>
                    <a:lumOff val="40000"/>
                  </a:schemeClr>
                </a:solidFill>
              </a:rPr>
              <a:t>entity</a:t>
            </a:r>
            <a:r>
              <a:rPr lang="en-US" sz="2800" dirty="0"/>
              <a:t> in the ERD corresponds to a </a:t>
            </a:r>
            <a:r>
              <a:rPr lang="en-US" sz="2800" dirty="0">
                <a:solidFill>
                  <a:schemeClr val="accent6">
                    <a:lumMod val="60000"/>
                    <a:lumOff val="40000"/>
                  </a:schemeClr>
                </a:solidFill>
              </a:rPr>
              <a:t>table</a:t>
            </a:r>
            <a:r>
              <a:rPr lang="en-US" sz="2800" dirty="0"/>
              <a:t> in the database.</a:t>
            </a:r>
          </a:p>
          <a:p>
            <a:pPr marL="457200" indent="-457200">
              <a:buFont typeface="Wingdings" panose="05000000000000000000" pitchFamily="2" charset="2"/>
              <a:buChar char="§"/>
            </a:pPr>
            <a:r>
              <a:rPr lang="en-US" sz="2800" dirty="0"/>
              <a:t>The </a:t>
            </a:r>
            <a:r>
              <a:rPr lang="en-US" sz="2800" dirty="0">
                <a:solidFill>
                  <a:srgbClr val="FFC000"/>
                </a:solidFill>
              </a:rPr>
              <a:t>attributes</a:t>
            </a:r>
            <a:r>
              <a:rPr lang="en-US" sz="2800" dirty="0"/>
              <a:t> of any an entity correspond to </a:t>
            </a:r>
            <a:r>
              <a:rPr lang="en-US" sz="2800" dirty="0">
                <a:solidFill>
                  <a:srgbClr val="FFC000"/>
                </a:solidFill>
              </a:rPr>
              <a:t>field</a:t>
            </a:r>
            <a:r>
              <a:rPr lang="en-US" sz="2800" dirty="0"/>
              <a:t> of a table.</a:t>
            </a:r>
          </a:p>
          <a:p>
            <a:pPr marL="457200" indent="-457200">
              <a:buFont typeface="Wingdings" panose="05000000000000000000" pitchFamily="2" charset="2"/>
              <a:buChar char="§"/>
            </a:pPr>
            <a:r>
              <a:rPr lang="en-US" sz="2800" dirty="0"/>
              <a:t>The </a:t>
            </a:r>
            <a:r>
              <a:rPr lang="en-US" sz="2800" dirty="0">
                <a:solidFill>
                  <a:srgbClr val="FFFF00"/>
                </a:solidFill>
              </a:rPr>
              <a:t>ERD</a:t>
            </a:r>
            <a:r>
              <a:rPr lang="en-US" sz="2800" dirty="0"/>
              <a:t> is converted to the </a:t>
            </a:r>
            <a:r>
              <a:rPr lang="en-US" sz="2800" dirty="0">
                <a:solidFill>
                  <a:srgbClr val="FFFF00"/>
                </a:solidFill>
              </a:rPr>
              <a:t>database</a:t>
            </a:r>
            <a:r>
              <a:rPr lang="en-US" sz="2800" dirty="0"/>
              <a:t>.</a:t>
            </a:r>
          </a:p>
        </p:txBody>
      </p:sp>
    </p:spTree>
    <p:extLst>
      <p:ext uri="{BB962C8B-B14F-4D97-AF65-F5344CB8AC3E}">
        <p14:creationId xmlns:p14="http://schemas.microsoft.com/office/powerpoint/2010/main" val="2995958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MS_PPTProjOverview">
  <a:themeElements>
    <a:clrScheme name="Default Design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fontScheme name="Default Design">
      <a:majorFont>
        <a:latin typeface="Trebuchet MS"/>
        <a:ea typeface=""/>
        <a:cs typeface="Arial"/>
      </a:majorFont>
      <a:minorFont>
        <a:latin typeface="Trebuchet MS"/>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A16CE8C-6393-4DEF-B1B6-A93FC5515CE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878</TotalTime>
  <Words>1569</Words>
  <Application>Microsoft Office PowerPoint</Application>
  <PresentationFormat>On-screen Show (4:3)</PresentationFormat>
  <Paragraphs>286</Paragraphs>
  <Slides>40</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40</vt:i4>
      </vt:variant>
    </vt:vector>
  </HeadingPairs>
  <TitlesOfParts>
    <vt:vector size="48" baseType="lpstr">
      <vt:lpstr>Arial</vt:lpstr>
      <vt:lpstr>Calibri</vt:lpstr>
      <vt:lpstr>Courier New</vt:lpstr>
      <vt:lpstr>Garamond</vt:lpstr>
      <vt:lpstr>Times New Roman</vt:lpstr>
      <vt:lpstr>Trebuchet MS</vt:lpstr>
      <vt:lpstr>Wingdings</vt:lpstr>
      <vt:lpstr>MS_PPTProjOverview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فراس الصعيو</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Admin</dc:creator>
  <cp:lastModifiedBy>Dr Ravi JAIN</cp:lastModifiedBy>
  <cp:revision>319</cp:revision>
  <dcterms:created xsi:type="dcterms:W3CDTF">2016-10-15T14:12:10Z</dcterms:created>
  <dcterms:modified xsi:type="dcterms:W3CDTF">2024-12-04T06:32:24Z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TC010184561025</vt:lpwstr>
  </property>
</Properties>
</file>