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89" r:id="rId2"/>
    <p:sldId id="324" r:id="rId3"/>
    <p:sldId id="325" r:id="rId4"/>
    <p:sldId id="363" r:id="rId5"/>
    <p:sldId id="373" r:id="rId6"/>
    <p:sldId id="326" r:id="rId7"/>
    <p:sldId id="327" r:id="rId8"/>
    <p:sldId id="328" r:id="rId9"/>
    <p:sldId id="329" r:id="rId10"/>
    <p:sldId id="330" r:id="rId11"/>
    <p:sldId id="364" r:id="rId12"/>
    <p:sldId id="331" r:id="rId13"/>
    <p:sldId id="362" r:id="rId14"/>
    <p:sldId id="375" r:id="rId15"/>
    <p:sldId id="376" r:id="rId16"/>
    <p:sldId id="377" r:id="rId17"/>
    <p:sldId id="378" r:id="rId18"/>
    <p:sldId id="379" r:id="rId19"/>
    <p:sldId id="380" r:id="rId20"/>
    <p:sldId id="335" r:id="rId21"/>
    <p:sldId id="336" r:id="rId22"/>
    <p:sldId id="337" r:id="rId23"/>
    <p:sldId id="381" r:id="rId24"/>
    <p:sldId id="382" r:id="rId25"/>
    <p:sldId id="384" r:id="rId26"/>
    <p:sldId id="383" r:id="rId27"/>
    <p:sldId id="338" r:id="rId28"/>
    <p:sldId id="340" r:id="rId29"/>
    <p:sldId id="385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65" r:id="rId43"/>
    <p:sldId id="386" r:id="rId44"/>
    <p:sldId id="366" r:id="rId45"/>
    <p:sldId id="387" r:id="rId46"/>
    <p:sldId id="367" r:id="rId47"/>
    <p:sldId id="354" r:id="rId48"/>
    <p:sldId id="370" r:id="rId49"/>
    <p:sldId id="372" r:id="rId50"/>
    <p:sldId id="371" r:id="rId51"/>
    <p:sldId id="368" r:id="rId52"/>
    <p:sldId id="369" r:id="rId53"/>
    <p:sldId id="355" r:id="rId54"/>
    <p:sldId id="357" r:id="rId55"/>
    <p:sldId id="360" r:id="rId56"/>
    <p:sldId id="361" r:id="rId57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DFDD3-8F14-4C91-89C9-D3A8C3026C4B}" v="1" dt="2023-07-18T01:49:51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Objects="1">
      <p:cViewPr varScale="1">
        <p:scale>
          <a:sx n="114" d="100"/>
          <a:sy n="114" d="100"/>
        </p:scale>
        <p:origin x="1506" y="84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avindra Jain" userId="8c54b3f1-35a9-4456-b129-4f1c37846a37" providerId="ADAL" clId="{E9CDFDD3-8F14-4C91-89C9-D3A8C3026C4B}"/>
    <pc:docChg chg="modSld">
      <pc:chgData name="Dr Ravindra Jain" userId="8c54b3f1-35a9-4456-b129-4f1c37846a37" providerId="ADAL" clId="{E9CDFDD3-8F14-4C91-89C9-D3A8C3026C4B}" dt="2023-07-18T01:49:51.673" v="0" actId="20578"/>
      <pc:docMkLst>
        <pc:docMk/>
      </pc:docMkLst>
      <pc:sldChg chg="modSp">
        <pc:chgData name="Dr Ravindra Jain" userId="8c54b3f1-35a9-4456-b129-4f1c37846a37" providerId="ADAL" clId="{E9CDFDD3-8F14-4C91-89C9-D3A8C3026C4B}" dt="2023-07-18T01:49:51.673" v="0" actId="20578"/>
        <pc:sldMkLst>
          <pc:docMk/>
          <pc:sldMk cId="0" sldId="350"/>
        </pc:sldMkLst>
        <pc:spChg chg="mod">
          <ac:chgData name="Dr Ravindra Jain" userId="8c54b3f1-35a9-4456-b129-4f1c37846a37" providerId="ADAL" clId="{E9CDFDD3-8F14-4C91-89C9-D3A8C3026C4B}" dt="2023-07-18T01:49:51.673" v="0" actId="20578"/>
          <ac:spMkLst>
            <pc:docMk/>
            <pc:sldMk cId="0" sldId="350"/>
            <ac:spMk id="870405" creationId="{1773155E-5FE6-BA37-1F41-7BD221B8C97E}"/>
          </ac:spMkLst>
        </pc:spChg>
      </pc:sldChg>
    </pc:docChg>
  </pc:docChgLst>
  <pc:docChgLst>
    <pc:chgData name="Dr Ravindra Jain" userId="8c54b3f1-35a9-4456-b129-4f1c37846a37" providerId="ADAL" clId="{AD1E5D64-C3BD-4007-B804-2651CD760776}"/>
    <pc:docChg chg="custSel addSld delSld modSld">
      <pc:chgData name="Dr Ravindra Jain" userId="8c54b3f1-35a9-4456-b129-4f1c37846a37" providerId="ADAL" clId="{AD1E5D64-C3BD-4007-B804-2651CD760776}" dt="2023-04-02T00:55:52.236" v="51" actId="122"/>
      <pc:docMkLst>
        <pc:docMk/>
      </pc:docMkLst>
      <pc:sldChg chg="del">
        <pc:chgData name="Dr Ravindra Jain" userId="8c54b3f1-35a9-4456-b129-4f1c37846a37" providerId="ADAL" clId="{AD1E5D64-C3BD-4007-B804-2651CD760776}" dt="2023-04-02T00:54:52.047" v="12" actId="47"/>
        <pc:sldMkLst>
          <pc:docMk/>
          <pc:sldMk cId="0" sldId="282"/>
        </pc:sldMkLst>
      </pc:sldChg>
      <pc:sldChg chg="new del">
        <pc:chgData name="Dr Ravindra Jain" userId="8c54b3f1-35a9-4456-b129-4f1c37846a37" providerId="ADAL" clId="{AD1E5D64-C3BD-4007-B804-2651CD760776}" dt="2023-04-02T00:54:54.654" v="13" actId="47"/>
        <pc:sldMkLst>
          <pc:docMk/>
          <pc:sldMk cId="1557961312" sldId="388"/>
        </pc:sldMkLst>
      </pc:sldChg>
      <pc:sldChg chg="addSp delSp modSp new mod">
        <pc:chgData name="Dr Ravindra Jain" userId="8c54b3f1-35a9-4456-b129-4f1c37846a37" providerId="ADAL" clId="{AD1E5D64-C3BD-4007-B804-2651CD760776}" dt="2023-04-02T00:55:52.236" v="51" actId="122"/>
        <pc:sldMkLst>
          <pc:docMk/>
          <pc:sldMk cId="892587771" sldId="389"/>
        </pc:sldMkLst>
        <pc:spChg chg="mod">
          <ac:chgData name="Dr Ravindra Jain" userId="8c54b3f1-35a9-4456-b129-4f1c37846a37" providerId="ADAL" clId="{AD1E5D64-C3BD-4007-B804-2651CD760776}" dt="2023-04-02T00:55:52.236" v="51" actId="122"/>
          <ac:spMkLst>
            <pc:docMk/>
            <pc:sldMk cId="892587771" sldId="389"/>
            <ac:spMk id="2" creationId="{82505749-8B0E-0C00-59C3-A0C978FEE556}"/>
          </ac:spMkLst>
        </pc:spChg>
        <pc:picChg chg="add del mod">
          <ac:chgData name="Dr Ravindra Jain" userId="8c54b3f1-35a9-4456-b129-4f1c37846a37" providerId="ADAL" clId="{AD1E5D64-C3BD-4007-B804-2651CD760776}" dt="2023-04-02T00:54:15.575" v="5" actId="478"/>
          <ac:picMkLst>
            <pc:docMk/>
            <pc:sldMk cId="892587771" sldId="389"/>
            <ac:picMk id="5" creationId="{ABC0E6FA-C64C-1017-DBCC-9E5F7ECB34F9}"/>
          </ac:picMkLst>
        </pc:picChg>
        <pc:picChg chg="add mod">
          <ac:chgData name="Dr Ravindra Jain" userId="8c54b3f1-35a9-4456-b129-4f1c37846a37" providerId="ADAL" clId="{AD1E5D64-C3BD-4007-B804-2651CD760776}" dt="2023-04-02T00:55:00.202" v="14" actId="1076"/>
          <ac:picMkLst>
            <pc:docMk/>
            <pc:sldMk cId="892587771" sldId="389"/>
            <ac:picMk id="7" creationId="{5F218636-7532-B490-F8BE-4D80DC80AF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BA5DEC1-88C4-8C56-F3B5-D6E63E9120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80C8292-C400-E9FC-9E98-4DF1272A9D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6DA2CD14-0E56-C4DE-DF8E-A85E687A64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0DD9E3BE-5B36-9013-BF56-9B0E559909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6444E333-57D4-413F-AC88-D461B202356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5DBA08D-7548-E99E-C661-C8279F8FE9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C8AAAA8-50A7-285E-32F1-C7F2EBC51B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E965E91E-C270-8220-D212-FB7553E065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E79D6DBD-8D76-6AFE-D880-14E62CB4A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999CE31-1C34-F64A-DB66-7F6EB57BE3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87048C1C-99D7-6E35-AB6D-91FAA69BA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1F3DA077-515A-469B-951C-1A2BFCB614C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D32E2C-628B-4410-F2D0-566623E85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8188E-07B8-4944-A274-C8F80F9AA2F1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2617A7A0-66C0-E925-092F-822D35E65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BA652AB6-D066-41DF-6F74-4C969460A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8F8381-2476-96A7-10A4-BAA0BE589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1944E-353E-4E35-AE2C-AC4D65267A2B}" type="slidenum">
              <a:rPr lang="en-CA" altLang="en-US"/>
              <a:pPr/>
              <a:t>20</a:t>
            </a:fld>
            <a:endParaRPr lang="en-CA" altLang="en-US"/>
          </a:p>
        </p:txBody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id="{496F2C53-466A-4534-5342-3C41E5770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A3A47CEC-3BCB-1096-348D-C8025E077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1B077B-A3F2-F318-7426-2C796B4C9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7265C-00B2-4C2D-94A5-52799397811D}" type="slidenum">
              <a:rPr lang="en-CA" altLang="en-US"/>
              <a:pPr/>
              <a:t>21</a:t>
            </a:fld>
            <a:endParaRPr lang="en-CA" altLang="en-US"/>
          </a:p>
        </p:txBody>
      </p:sp>
      <p:sp>
        <p:nvSpPr>
          <p:cNvPr id="842754" name="Rectangle 2">
            <a:extLst>
              <a:ext uri="{FF2B5EF4-FFF2-40B4-BE49-F238E27FC236}">
                <a16:creationId xmlns:a16="http://schemas.microsoft.com/office/drawing/2014/main" id="{D7A749D6-DDD4-1AC4-41D5-371D5A5E3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>
            <a:extLst>
              <a:ext uri="{FF2B5EF4-FFF2-40B4-BE49-F238E27FC236}">
                <a16:creationId xmlns:a16="http://schemas.microsoft.com/office/drawing/2014/main" id="{E68D9837-38B5-FCE7-78C8-CA9D41A35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39B031-D079-17F4-BBE7-672A4548E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C9A0E-341A-4B3C-BE00-08D973EE4BFF}" type="slidenum">
              <a:rPr lang="en-CA" altLang="en-US"/>
              <a:pPr/>
              <a:t>22</a:t>
            </a:fld>
            <a:endParaRPr lang="en-CA" altLang="en-US"/>
          </a:p>
        </p:txBody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id="{D855971C-2FA9-9F4D-DFE5-5AD662BEE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7E541BDA-E0EC-C145-EEB2-683001738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8BE80B-49FF-90D0-220B-739A1DDC9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AD767-8D97-46FF-8331-B9AEC0F4CE35}" type="slidenum">
              <a:rPr lang="en-CA" altLang="en-US"/>
              <a:pPr/>
              <a:t>26</a:t>
            </a:fld>
            <a:endParaRPr lang="en-CA" altLang="en-US"/>
          </a:p>
        </p:txBody>
      </p:sp>
      <p:sp>
        <p:nvSpPr>
          <p:cNvPr id="921602" name="Rectangle 2050">
            <a:extLst>
              <a:ext uri="{FF2B5EF4-FFF2-40B4-BE49-F238E27FC236}">
                <a16:creationId xmlns:a16="http://schemas.microsoft.com/office/drawing/2014/main" id="{2EF1CB21-9D70-59E6-1F61-52E7111D7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2051">
            <a:extLst>
              <a:ext uri="{FF2B5EF4-FFF2-40B4-BE49-F238E27FC236}">
                <a16:creationId xmlns:a16="http://schemas.microsoft.com/office/drawing/2014/main" id="{B80E1649-C76E-066F-FD94-60385BD92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A18034-5DDC-3A15-478B-FBE585801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E62CC-AEAB-45B6-BACA-90A3A3E9D63C}" type="slidenum">
              <a:rPr lang="en-CA" altLang="en-US"/>
              <a:pPr/>
              <a:t>27</a:t>
            </a:fld>
            <a:endParaRPr lang="en-CA" altLang="en-US"/>
          </a:p>
        </p:txBody>
      </p:sp>
      <p:sp>
        <p:nvSpPr>
          <p:cNvPr id="846850" name="Rectangle 2">
            <a:extLst>
              <a:ext uri="{FF2B5EF4-FFF2-40B4-BE49-F238E27FC236}">
                <a16:creationId xmlns:a16="http://schemas.microsoft.com/office/drawing/2014/main" id="{D720DC05-FA10-0B79-297E-B3B0CCE5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>
            <a:extLst>
              <a:ext uri="{FF2B5EF4-FFF2-40B4-BE49-F238E27FC236}">
                <a16:creationId xmlns:a16="http://schemas.microsoft.com/office/drawing/2014/main" id="{9B2E05CB-5336-9DDB-5CDF-3259AF7AF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579B70-DEE4-066F-098D-876DA29CE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92189-ACE7-4973-AE26-2ABD6B9DBC5F}" type="slidenum">
              <a:rPr lang="en-CA" altLang="en-US"/>
              <a:pPr/>
              <a:t>28</a:t>
            </a:fld>
            <a:endParaRPr lang="en-CA" altLang="en-US"/>
          </a:p>
        </p:txBody>
      </p:sp>
      <p:sp>
        <p:nvSpPr>
          <p:cNvPr id="850946" name="Rectangle 2">
            <a:extLst>
              <a:ext uri="{FF2B5EF4-FFF2-40B4-BE49-F238E27FC236}">
                <a16:creationId xmlns:a16="http://schemas.microsoft.com/office/drawing/2014/main" id="{72556E86-B29B-632D-3E20-082E8D623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id="{9FFFAF2F-D405-4931-CDCD-F3D6963B8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52755F-7F31-5FB5-5D9B-CBC7674AD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AFFEF-B20A-40C8-BD1F-68099D0F33C2}" type="slidenum">
              <a:rPr lang="en-CA" altLang="en-US"/>
              <a:pPr/>
              <a:t>29</a:t>
            </a:fld>
            <a:endParaRPr lang="en-CA" altLang="en-US"/>
          </a:p>
        </p:txBody>
      </p:sp>
      <p:sp>
        <p:nvSpPr>
          <p:cNvPr id="924674" name="Rectangle 2">
            <a:extLst>
              <a:ext uri="{FF2B5EF4-FFF2-40B4-BE49-F238E27FC236}">
                <a16:creationId xmlns:a16="http://schemas.microsoft.com/office/drawing/2014/main" id="{EB5E77F6-D1F4-BDA7-F252-D2C3FA05B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77D56D89-AE1E-B18D-C322-C7A733034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5ED919-597D-439F-18F0-6F86E06BC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1550F-F64E-4B61-8D3D-B15A8B018985}" type="slidenum">
              <a:rPr lang="en-CA" altLang="en-US"/>
              <a:pPr/>
              <a:t>30</a:t>
            </a:fld>
            <a:endParaRPr lang="en-CA" altLang="en-US"/>
          </a:p>
        </p:txBody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2D28F408-D4EE-E632-1C3B-008FB7515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>
            <a:extLst>
              <a:ext uri="{FF2B5EF4-FFF2-40B4-BE49-F238E27FC236}">
                <a16:creationId xmlns:a16="http://schemas.microsoft.com/office/drawing/2014/main" id="{659A41BD-3BD2-D913-AB6D-E471BB5A1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D22EF2-CDC9-E379-5A00-419E5D473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3799D-2A6B-4407-83AB-3684CACF7D63}" type="slidenum">
              <a:rPr lang="en-CA" altLang="en-US"/>
              <a:pPr/>
              <a:t>31</a:t>
            </a:fld>
            <a:endParaRPr lang="en-CA" altLang="en-US"/>
          </a:p>
        </p:txBody>
      </p:sp>
      <p:sp>
        <p:nvSpPr>
          <p:cNvPr id="857090" name="Rectangle 2">
            <a:extLst>
              <a:ext uri="{FF2B5EF4-FFF2-40B4-BE49-F238E27FC236}">
                <a16:creationId xmlns:a16="http://schemas.microsoft.com/office/drawing/2014/main" id="{A9BC912C-1786-82A5-DFD1-98D30EB6E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>
            <a:extLst>
              <a:ext uri="{FF2B5EF4-FFF2-40B4-BE49-F238E27FC236}">
                <a16:creationId xmlns:a16="http://schemas.microsoft.com/office/drawing/2014/main" id="{4E0A4033-659B-4CD3-81E5-DB11674C5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99D164-F389-EC53-9D92-8D42A8323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10401-8A4E-4067-AF15-CD2C875025CA}" type="slidenum">
              <a:rPr lang="en-CA" altLang="en-US"/>
              <a:pPr/>
              <a:t>32</a:t>
            </a:fld>
            <a:endParaRPr lang="en-CA" altLang="en-US"/>
          </a:p>
        </p:txBody>
      </p:sp>
      <p:sp>
        <p:nvSpPr>
          <p:cNvPr id="859138" name="Rectangle 2">
            <a:extLst>
              <a:ext uri="{FF2B5EF4-FFF2-40B4-BE49-F238E27FC236}">
                <a16:creationId xmlns:a16="http://schemas.microsoft.com/office/drawing/2014/main" id="{7DA249F3-3BFE-3CED-0B50-BED098D9A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7BF0F42D-36D2-6B0E-7AF0-FF60C9EC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64A4EB-D2B0-725F-1669-3561CCD58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DB9D3-A43C-4E23-B05D-0781F9AA538E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id="{3231831F-5F0F-9F29-7123-FC76DCA05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>
            <a:extLst>
              <a:ext uri="{FF2B5EF4-FFF2-40B4-BE49-F238E27FC236}">
                <a16:creationId xmlns:a16="http://schemas.microsoft.com/office/drawing/2014/main" id="{8B417F3F-6A34-ABF9-61CA-EC61340FD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B9E677-7A6D-77E8-CAD8-E14BC44E5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336AE-32F4-4AE7-936B-62D1748DF27E}" type="slidenum">
              <a:rPr lang="en-CA" altLang="en-US"/>
              <a:pPr/>
              <a:t>33</a:t>
            </a:fld>
            <a:endParaRPr lang="en-CA" altLang="en-US"/>
          </a:p>
        </p:txBody>
      </p:sp>
      <p:sp>
        <p:nvSpPr>
          <p:cNvPr id="861186" name="Rectangle 2">
            <a:extLst>
              <a:ext uri="{FF2B5EF4-FFF2-40B4-BE49-F238E27FC236}">
                <a16:creationId xmlns:a16="http://schemas.microsoft.com/office/drawing/2014/main" id="{D2D7AA2F-A486-005B-800B-DABB100E4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69479012-1695-8332-4D3D-697535DD1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771145-06D3-447E-64E7-A05637D52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5E3BF-043C-487B-BF02-1D4DA0056F77}" type="slidenum">
              <a:rPr lang="en-CA" altLang="en-US"/>
              <a:pPr/>
              <a:t>34</a:t>
            </a:fld>
            <a:endParaRPr lang="en-CA" altLang="en-US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A62C95C1-0ABA-FC5B-EA1D-12FBE5942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1D294DFE-40CF-6161-E9B4-E3CF406E0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72F467-BE0A-10C2-F332-5E4C0F1CD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5D4DF-21A0-4484-993C-80BB708C0B73}" type="slidenum">
              <a:rPr lang="en-CA" altLang="en-US"/>
              <a:pPr/>
              <a:t>35</a:t>
            </a:fld>
            <a:endParaRPr lang="en-CA" altLang="en-US"/>
          </a:p>
        </p:txBody>
      </p:sp>
      <p:sp>
        <p:nvSpPr>
          <p:cNvPr id="865282" name="Rectangle 2">
            <a:extLst>
              <a:ext uri="{FF2B5EF4-FFF2-40B4-BE49-F238E27FC236}">
                <a16:creationId xmlns:a16="http://schemas.microsoft.com/office/drawing/2014/main" id="{94A3EF68-D205-4C16-48E5-89E70E13FB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>
            <a:extLst>
              <a:ext uri="{FF2B5EF4-FFF2-40B4-BE49-F238E27FC236}">
                <a16:creationId xmlns:a16="http://schemas.microsoft.com/office/drawing/2014/main" id="{B4505D9E-2C96-E698-6556-FF3B2DF35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7D56B8-60BE-149B-8FE0-B9B798F6C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FE631-0D26-4ACD-906C-BB0AC7046B20}" type="slidenum">
              <a:rPr lang="en-CA" altLang="en-US"/>
              <a:pPr/>
              <a:t>36</a:t>
            </a:fld>
            <a:endParaRPr lang="en-CA" altLang="en-US"/>
          </a:p>
        </p:txBody>
      </p:sp>
      <p:sp>
        <p:nvSpPr>
          <p:cNvPr id="867330" name="Rectangle 1026">
            <a:extLst>
              <a:ext uri="{FF2B5EF4-FFF2-40B4-BE49-F238E27FC236}">
                <a16:creationId xmlns:a16="http://schemas.microsoft.com/office/drawing/2014/main" id="{B5FABE14-46DE-1741-1E73-65D9B4B9D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1027">
            <a:extLst>
              <a:ext uri="{FF2B5EF4-FFF2-40B4-BE49-F238E27FC236}">
                <a16:creationId xmlns:a16="http://schemas.microsoft.com/office/drawing/2014/main" id="{4F8B028D-3DD1-182F-FD4D-DEDAD7CEA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8AEF92-48DE-EB61-2AEC-8A7C41CB7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8A5AD-C341-44E4-91B2-BBE8C838B2AB}" type="slidenum">
              <a:rPr lang="en-CA" altLang="en-US"/>
              <a:pPr/>
              <a:t>37</a:t>
            </a:fld>
            <a:endParaRPr lang="en-CA" altLang="en-US"/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id="{732189FF-4812-487F-D9DF-364828862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7BF88696-373C-2584-058F-CDDB057F3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6AB77D-7D4F-6239-C58D-16C535D18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68EE9-7AC0-46FE-A00E-CB84C8829252}" type="slidenum">
              <a:rPr lang="en-CA" altLang="en-US"/>
              <a:pPr/>
              <a:t>38</a:t>
            </a:fld>
            <a:endParaRPr lang="en-CA" altLang="en-US"/>
          </a:p>
        </p:txBody>
      </p:sp>
      <p:sp>
        <p:nvSpPr>
          <p:cNvPr id="871426" name="Rectangle 2">
            <a:extLst>
              <a:ext uri="{FF2B5EF4-FFF2-40B4-BE49-F238E27FC236}">
                <a16:creationId xmlns:a16="http://schemas.microsoft.com/office/drawing/2014/main" id="{9C9294D6-D8E0-D332-0536-6E8A74AC00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FE00BA3B-9E1D-2E2C-B686-8EBBB1D6E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DDF9BA-56C8-72D3-1C8E-F8B2CFB5B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6BA77-C525-480D-9F15-E301031710F9}" type="slidenum">
              <a:rPr lang="en-CA" altLang="en-US"/>
              <a:pPr/>
              <a:t>39</a:t>
            </a:fld>
            <a:endParaRPr lang="en-CA" altLang="en-US"/>
          </a:p>
        </p:txBody>
      </p:sp>
      <p:sp>
        <p:nvSpPr>
          <p:cNvPr id="873474" name="Rectangle 2">
            <a:extLst>
              <a:ext uri="{FF2B5EF4-FFF2-40B4-BE49-F238E27FC236}">
                <a16:creationId xmlns:a16="http://schemas.microsoft.com/office/drawing/2014/main" id="{C3542092-4ABD-0874-F2E3-54AB15DB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>
            <a:extLst>
              <a:ext uri="{FF2B5EF4-FFF2-40B4-BE49-F238E27FC236}">
                <a16:creationId xmlns:a16="http://schemas.microsoft.com/office/drawing/2014/main" id="{A780E584-FB20-6A6D-37E9-541C84F55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74547B-47F8-3E77-E04E-5446F1881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605C6-E242-472E-BFEC-84145BABEA5B}" type="slidenum">
              <a:rPr lang="en-CA" altLang="en-US"/>
              <a:pPr/>
              <a:t>40</a:t>
            </a:fld>
            <a:endParaRPr lang="en-CA" altLang="en-US"/>
          </a:p>
        </p:txBody>
      </p:sp>
      <p:sp>
        <p:nvSpPr>
          <p:cNvPr id="875522" name="Rectangle 2">
            <a:extLst>
              <a:ext uri="{FF2B5EF4-FFF2-40B4-BE49-F238E27FC236}">
                <a16:creationId xmlns:a16="http://schemas.microsoft.com/office/drawing/2014/main" id="{D300FE00-35A5-9BD2-B22F-2E7C1EE15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>
            <a:extLst>
              <a:ext uri="{FF2B5EF4-FFF2-40B4-BE49-F238E27FC236}">
                <a16:creationId xmlns:a16="http://schemas.microsoft.com/office/drawing/2014/main" id="{13C713A9-B706-3A86-0627-A6AABCAE7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CED09D-3204-15B1-8F41-1D88CA3ED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E1BE7-F333-4B0F-9DDC-18B6E1C3F4D1}" type="slidenum">
              <a:rPr lang="en-CA" altLang="en-US"/>
              <a:pPr/>
              <a:t>41</a:t>
            </a:fld>
            <a:endParaRPr lang="en-CA" altLang="en-US"/>
          </a:p>
        </p:txBody>
      </p:sp>
      <p:sp>
        <p:nvSpPr>
          <p:cNvPr id="877570" name="Rectangle 2">
            <a:extLst>
              <a:ext uri="{FF2B5EF4-FFF2-40B4-BE49-F238E27FC236}">
                <a16:creationId xmlns:a16="http://schemas.microsoft.com/office/drawing/2014/main" id="{4A7C4849-BC68-24F7-7314-BA0E97FFD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id="{503E8205-651E-557D-6E59-5D51F98FC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E68F80-6C40-4321-4D10-125111310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0D6B5-57E4-438E-B2D8-B00543D46EF6}" type="slidenum">
              <a:rPr lang="en-CA" altLang="en-US"/>
              <a:pPr/>
              <a:t>47</a:t>
            </a:fld>
            <a:endParaRPr lang="en-CA" altLang="en-US"/>
          </a:p>
        </p:txBody>
      </p:sp>
      <p:sp>
        <p:nvSpPr>
          <p:cNvPr id="879618" name="Rectangle 2">
            <a:extLst>
              <a:ext uri="{FF2B5EF4-FFF2-40B4-BE49-F238E27FC236}">
                <a16:creationId xmlns:a16="http://schemas.microsoft.com/office/drawing/2014/main" id="{F53BF5FC-B5DD-270E-F0EC-49F731B4B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788E0DE3-9A0D-F079-487A-D40A3635B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70EA7C-C479-8B23-7315-997947610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3963C-E42D-4BC2-9155-2A3965EA9D88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822274" name="Rectangle 2">
            <a:extLst>
              <a:ext uri="{FF2B5EF4-FFF2-40B4-BE49-F238E27FC236}">
                <a16:creationId xmlns:a16="http://schemas.microsoft.com/office/drawing/2014/main" id="{AAC2C7E6-8BCD-17C5-C8C7-5314D5F9F0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>
            <a:extLst>
              <a:ext uri="{FF2B5EF4-FFF2-40B4-BE49-F238E27FC236}">
                <a16:creationId xmlns:a16="http://schemas.microsoft.com/office/drawing/2014/main" id="{B26F18E8-AA40-4B73-1FE2-63AB726DE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628A00-129F-00BB-2DFF-5629D4340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7DC7F-8020-47CD-836F-641E03A58A2C}" type="slidenum">
              <a:rPr lang="en-CA" altLang="en-US"/>
              <a:pPr/>
              <a:t>53</a:t>
            </a:fld>
            <a:endParaRPr lang="en-CA" altLang="en-US"/>
          </a:p>
        </p:txBody>
      </p:sp>
      <p:sp>
        <p:nvSpPr>
          <p:cNvPr id="881666" name="Rectangle 1026">
            <a:extLst>
              <a:ext uri="{FF2B5EF4-FFF2-40B4-BE49-F238E27FC236}">
                <a16:creationId xmlns:a16="http://schemas.microsoft.com/office/drawing/2014/main" id="{EAB3D751-48DA-99AB-5C1A-E21836012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1027">
            <a:extLst>
              <a:ext uri="{FF2B5EF4-FFF2-40B4-BE49-F238E27FC236}">
                <a16:creationId xmlns:a16="http://schemas.microsoft.com/office/drawing/2014/main" id="{092B5908-DB68-5D55-957F-F7A9BCF3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8E13B2-CD51-AAD9-9218-E44FB3D4F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03CB8-40A2-4F2A-9011-4E6824951B13}" type="slidenum">
              <a:rPr lang="en-CA" altLang="en-US"/>
              <a:pPr/>
              <a:t>54</a:t>
            </a:fld>
            <a:endParaRPr lang="en-CA" altLang="en-US"/>
          </a:p>
        </p:txBody>
      </p:sp>
      <p:sp>
        <p:nvSpPr>
          <p:cNvPr id="885762" name="Rectangle 1026">
            <a:extLst>
              <a:ext uri="{FF2B5EF4-FFF2-40B4-BE49-F238E27FC236}">
                <a16:creationId xmlns:a16="http://schemas.microsoft.com/office/drawing/2014/main" id="{1ACC0801-4C34-A24A-2B7C-6F20D5490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1027">
            <a:extLst>
              <a:ext uri="{FF2B5EF4-FFF2-40B4-BE49-F238E27FC236}">
                <a16:creationId xmlns:a16="http://schemas.microsoft.com/office/drawing/2014/main" id="{7F8A6965-A00B-F2F9-EE40-495D254F5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C5B39D-4274-88E8-4185-DCCD2D6F7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AD4F-61CC-41D4-AC32-D5CCCB94FE74}" type="slidenum">
              <a:rPr lang="en-CA" altLang="en-US"/>
              <a:pPr/>
              <a:t>55</a:t>
            </a:fld>
            <a:endParaRPr lang="en-CA" altLang="en-US"/>
          </a:p>
        </p:txBody>
      </p:sp>
      <p:sp>
        <p:nvSpPr>
          <p:cNvPr id="891906" name="Rectangle 1026">
            <a:extLst>
              <a:ext uri="{FF2B5EF4-FFF2-40B4-BE49-F238E27FC236}">
                <a16:creationId xmlns:a16="http://schemas.microsoft.com/office/drawing/2014/main" id="{9DE8F894-677F-0F07-D70A-09CDFF8D0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1027">
            <a:extLst>
              <a:ext uri="{FF2B5EF4-FFF2-40B4-BE49-F238E27FC236}">
                <a16:creationId xmlns:a16="http://schemas.microsoft.com/office/drawing/2014/main" id="{291D0981-0DC0-2A78-1404-3720BFE47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674E8D-0F26-3D01-F138-FE4951C40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DB40E-176B-4872-9177-202E1F9A2790}" type="slidenum">
              <a:rPr lang="en-CA" altLang="en-US"/>
              <a:pPr/>
              <a:t>56</a:t>
            </a:fld>
            <a:endParaRPr lang="en-CA" altLang="en-US"/>
          </a:p>
        </p:txBody>
      </p:sp>
      <p:sp>
        <p:nvSpPr>
          <p:cNvPr id="897026" name="Rectangle 1026">
            <a:extLst>
              <a:ext uri="{FF2B5EF4-FFF2-40B4-BE49-F238E27FC236}">
                <a16:creationId xmlns:a16="http://schemas.microsoft.com/office/drawing/2014/main" id="{DD496BBF-3C89-3C8C-BB7A-D358A2ABD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1027">
            <a:extLst>
              <a:ext uri="{FF2B5EF4-FFF2-40B4-BE49-F238E27FC236}">
                <a16:creationId xmlns:a16="http://schemas.microsoft.com/office/drawing/2014/main" id="{45A1B563-EABE-A3F8-DBAE-12EA85FDE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3261C6-3C5D-9536-1BF9-BA450A624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9364C-0D00-45FF-85A6-1C1D4D6740DB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824322" name="Rectangle 2">
            <a:extLst>
              <a:ext uri="{FF2B5EF4-FFF2-40B4-BE49-F238E27FC236}">
                <a16:creationId xmlns:a16="http://schemas.microsoft.com/office/drawing/2014/main" id="{4B3D63D7-7419-9080-71D5-2C4E99ACE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id="{B44767AE-0DFD-7354-57EE-149BF4139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059EA4-DC65-3460-0F2E-DE0EF5E27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68179-9E86-4036-8478-56D14A8B87D1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id="{80154E77-FAAC-39FA-64EB-EE51BAD12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2B47D9C6-F157-0433-1A12-CD4DAAD8C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874289-A1A2-B665-6519-0EA6E5000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FB0F5-29D9-424F-A98D-01E45D08CB52}" type="slidenum">
              <a:rPr lang="en-CA" altLang="en-US"/>
              <a:pPr/>
              <a:t>9</a:t>
            </a:fld>
            <a:endParaRPr lang="en-CA" altLang="en-US"/>
          </a:p>
        </p:txBody>
      </p:sp>
      <p:sp>
        <p:nvSpPr>
          <p:cNvPr id="828418" name="Rectangle 2">
            <a:extLst>
              <a:ext uri="{FF2B5EF4-FFF2-40B4-BE49-F238E27FC236}">
                <a16:creationId xmlns:a16="http://schemas.microsoft.com/office/drawing/2014/main" id="{157B7F3A-B952-AD31-B1DC-8B4E6711C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>
            <a:extLst>
              <a:ext uri="{FF2B5EF4-FFF2-40B4-BE49-F238E27FC236}">
                <a16:creationId xmlns:a16="http://schemas.microsoft.com/office/drawing/2014/main" id="{D7C92459-4C8F-2E8B-8E9A-BD08BC927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EAE2B0-1C15-5F9E-A939-0DC2041BB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284A5-A80B-44DB-A8DD-D2E063176ED0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830466" name="Rectangle 2">
            <a:extLst>
              <a:ext uri="{FF2B5EF4-FFF2-40B4-BE49-F238E27FC236}">
                <a16:creationId xmlns:a16="http://schemas.microsoft.com/office/drawing/2014/main" id="{3C2B1E8D-FB66-A4BD-E223-9AA5A652F9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>
            <a:extLst>
              <a:ext uri="{FF2B5EF4-FFF2-40B4-BE49-F238E27FC236}">
                <a16:creationId xmlns:a16="http://schemas.microsoft.com/office/drawing/2014/main" id="{09EAC311-ED1E-6AAB-FEF7-827E32DA5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237AC1-D20A-8DDB-1E6D-2C23896DD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65954-C7C5-4252-96D1-3A8D4080C1A3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832514" name="Rectangle 2">
            <a:extLst>
              <a:ext uri="{FF2B5EF4-FFF2-40B4-BE49-F238E27FC236}">
                <a16:creationId xmlns:a16="http://schemas.microsoft.com/office/drawing/2014/main" id="{D322E6B6-7276-4B0A-40DF-D71BD4034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id="{6612A360-33E6-9CDD-CA32-F37201E5B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95E902-E4D0-7A86-1E6A-732F23454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2B5EA-257F-44BA-9B51-603C4ECEB0B9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899074" name="Rectangle 1026">
            <a:extLst>
              <a:ext uri="{FF2B5EF4-FFF2-40B4-BE49-F238E27FC236}">
                <a16:creationId xmlns:a16="http://schemas.microsoft.com/office/drawing/2014/main" id="{2C0710D3-F2E2-E338-CB62-7BBBD9C98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1027">
            <a:extLst>
              <a:ext uri="{FF2B5EF4-FFF2-40B4-BE49-F238E27FC236}">
                <a16:creationId xmlns:a16="http://schemas.microsoft.com/office/drawing/2014/main" id="{3BA07382-3C82-5BAA-293C-33586A274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>
            <a:extLst>
              <a:ext uri="{FF2B5EF4-FFF2-40B4-BE49-F238E27FC236}">
                <a16:creationId xmlns:a16="http://schemas.microsoft.com/office/drawing/2014/main" id="{108B937D-AA76-AAAE-E94D-28D4EB978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4000"/>
                </a:srgbClr>
              </a:gs>
              <a:gs pos="100000">
                <a:srgbClr val="677228">
                  <a:gamma/>
                  <a:shade val="8784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43" name="Rectangle 47">
            <a:extLst>
              <a:ext uri="{FF2B5EF4-FFF2-40B4-BE49-F238E27FC236}">
                <a16:creationId xmlns:a16="http://schemas.microsoft.com/office/drawing/2014/main" id="{C7610DE6-707A-0AD4-B398-D1704C73DFB4}"/>
              </a:ext>
            </a:extLst>
          </p:cNvPr>
          <p:cNvSpPr>
            <a:spLocks noChangeArrowheads="1"/>
          </p:cNvSpPr>
          <p:nvPr userDrawn="1"/>
        </p:nvSpPr>
        <p:spPr bwMode="auto">
          <a:xfrm rot="-54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44" name="Rectangle 48">
            <a:extLst>
              <a:ext uri="{FF2B5EF4-FFF2-40B4-BE49-F238E27FC236}">
                <a16:creationId xmlns:a16="http://schemas.microsoft.com/office/drawing/2014/main" id="{C8423980-8FDE-A3E1-EEF4-58647F8E7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1263B623-0C8E-7F2C-B96E-17925EB7C4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altLang="en-US"/>
              <a:t>Copyright © 2007 Ramez Elmasri and Shamkant B. Navathe</a:t>
            </a:r>
          </a:p>
        </p:txBody>
      </p:sp>
      <p:sp>
        <p:nvSpPr>
          <p:cNvPr id="4126" name="Rectangle 30">
            <a:extLst>
              <a:ext uri="{FF2B5EF4-FFF2-40B4-BE49-F238E27FC236}">
                <a16:creationId xmlns:a16="http://schemas.microsoft.com/office/drawing/2014/main" id="{B746DAAD-38A1-900D-BD10-03EC74FEBAC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pic>
        <p:nvPicPr>
          <p:cNvPr id="4131" name="Picture 35">
            <a:extLst>
              <a:ext uri="{FF2B5EF4-FFF2-40B4-BE49-F238E27FC236}">
                <a16:creationId xmlns:a16="http://schemas.microsoft.com/office/drawing/2014/main" id="{747827A4-494B-1DB3-11B9-7756970D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>
            <a:extLst>
              <a:ext uri="{FF2B5EF4-FFF2-40B4-BE49-F238E27FC236}">
                <a16:creationId xmlns:a16="http://schemas.microsoft.com/office/drawing/2014/main" id="{29CBAE3C-A586-0EE2-EE98-E745BA77632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4142" name="Picture 46">
            <a:extLst>
              <a:ext uri="{FF2B5EF4-FFF2-40B4-BE49-F238E27FC236}">
                <a16:creationId xmlns:a16="http://schemas.microsoft.com/office/drawing/2014/main" id="{CEECCF40-5D4F-F78A-6EAC-23EB82FCE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A86D-AD9E-66F9-FBC6-9AABC5FB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74DCE-D1EB-DBD3-67E0-B784C772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CC607-B1CA-719E-F30E-1B953C325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ED20067C-D7AB-447C-AAC2-E9A3AFFC9C1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53421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C4357-8F04-45AE-54D1-77A6EE408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A6EDE-B363-D4C2-F334-B7BE1E5DD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95DF5-AB6E-AC62-DF4E-DE428E50E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E0BB7EC9-435A-4AD9-B56B-3473CEA1250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2794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DE8B-B5A4-6065-5E02-B8B129D1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6234-FBE7-6A8F-CCF2-3569F03BE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9E8BF-A821-62AE-3268-1F2E00167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6F655307-D3FA-4002-A875-3C5F101EAF5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5604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734B-B234-5C5E-026D-5BEA234F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1E8A8-62C7-3523-CF0A-8C508336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63274-5901-B9E4-9A40-76A9F2885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26B53A67-062A-4CD3-AB86-36EAA24C161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31925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22C9-F167-1EBB-EF70-BF955F78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C8B7-099A-37F2-9BC7-04BF581C7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B77B3-324A-D724-2519-6DABF9642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0ED4-CE93-39CE-D4A5-E3B5C88A2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DC26C225-4C9F-4E73-B658-9A69A99EA74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423604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CC4D9-B290-AFEA-6146-7465C87E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C8C33-E7AC-4CEB-9171-EC37D03F0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45DBB-4400-64E0-9F93-BB5DAAC0D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D8961-C046-2A90-A173-733C4CF94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6D4E0-D93E-3D8E-CEB6-89CD1A2AA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9C660-873D-2E82-7B4C-8E650AA3A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711FFC05-066C-4F99-B6C1-86DCDF85BA3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692063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3A6F-AC4D-8778-ED8A-979F857A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D8D24-A680-C3AE-000A-EA4ECDFE1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F7CAB0EC-D81E-42B0-A2A9-3E676BA40EB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90812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5624D-A862-6FA5-C99D-BC8FEDA8C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03006F7A-BFA3-4E85-9ACA-041E60386F2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11533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485E-830D-8A63-FFC1-5BCAD3F3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5E09-12BD-FD29-5A9F-AD0559BE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CDFC-79B6-68DD-B778-DD0933D2D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293AB-D0CA-0188-85F2-0A3C86935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A45B7320-E53B-4964-9307-DA5623FF625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58099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C2B8-C8C1-6BB4-9343-DE73DBC7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4F245-653D-B47D-9D13-0C9A357D0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03D0-DD30-8D3C-18E4-D0F8D834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4EB62-2C8E-5A7C-A86B-417003444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3- </a:t>
            </a:r>
            <a:fld id="{8D5068EA-1F36-4647-B0EF-3ED8C1A116C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11302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7" name="Group 45">
            <a:extLst>
              <a:ext uri="{FF2B5EF4-FFF2-40B4-BE49-F238E27FC236}">
                <a16:creationId xmlns:a16="http://schemas.microsoft.com/office/drawing/2014/main" id="{80CDD37B-E949-37D4-08EC-5BCFC3E4F5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3110" name="Rectangle 38">
              <a:extLst>
                <a:ext uri="{FF2B5EF4-FFF2-40B4-BE49-F238E27FC236}">
                  <a16:creationId xmlns:a16="http://schemas.microsoft.com/office/drawing/2014/main" id="{70F5C23A-5644-3361-61B4-D47F54D6746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3200">
                <a:latin typeface="Tahoma" panose="020B0604030504040204" pitchFamily="34" charset="0"/>
              </a:endParaRPr>
            </a:p>
          </p:txBody>
        </p:sp>
        <p:grpSp>
          <p:nvGrpSpPr>
            <p:cNvPr id="3116" name="Group 44">
              <a:extLst>
                <a:ext uri="{FF2B5EF4-FFF2-40B4-BE49-F238E27FC236}">
                  <a16:creationId xmlns:a16="http://schemas.microsoft.com/office/drawing/2014/main" id="{64306280-D545-C660-FC25-2F2684CC50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3115" name="Rectangle 43">
                <a:extLst>
                  <a:ext uri="{FF2B5EF4-FFF2-40B4-BE49-F238E27FC236}">
                    <a16:creationId xmlns:a16="http://schemas.microsoft.com/office/drawing/2014/main" id="{050DAD5C-622A-8C2C-AB0A-E0DFE7C14F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altLang="en-US" sz="3200">
                  <a:latin typeface="Tahoma" panose="020B0604030504040204" pitchFamily="34" charset="0"/>
                </a:endParaRPr>
              </a:p>
            </p:txBody>
          </p:sp>
          <p:sp>
            <p:nvSpPr>
              <p:cNvPr id="3104" name="Rectangle 32">
                <a:extLst>
                  <a:ext uri="{FF2B5EF4-FFF2-40B4-BE49-F238E27FC236}">
                    <a16:creationId xmlns:a16="http://schemas.microsoft.com/office/drawing/2014/main" id="{C66A45F5-85C5-8CE1-7CF9-4887598AEF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altLang="en-US" sz="320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3109" name="Rectangle 37">
            <a:extLst>
              <a:ext uri="{FF2B5EF4-FFF2-40B4-BE49-F238E27FC236}">
                <a16:creationId xmlns:a16="http://schemas.microsoft.com/office/drawing/2014/main" id="{29D1BD28-751C-12B7-CEB4-5CFD5C9885E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278E0FA-7891-E1D8-22A9-555628AE0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26EEB731-3FC6-7DF1-46BF-5129A656D5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90033"/>
                </a:solidFill>
              </a:defRPr>
            </a:lvl1pPr>
          </a:lstStyle>
          <a:p>
            <a:r>
              <a:rPr lang="en-US" altLang="en-US"/>
              <a:t>Slide 3- </a:t>
            </a:r>
            <a:fld id="{9926AEAE-60FC-426B-A947-4E7F99DF209F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7D5CB21D-57C9-6002-AAC0-8282016E2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02" name="Rectangle 30">
            <a:extLst>
              <a:ext uri="{FF2B5EF4-FFF2-40B4-BE49-F238E27FC236}">
                <a16:creationId xmlns:a16="http://schemas.microsoft.com/office/drawing/2014/main" id="{9187AAF0-AE33-992F-EEA8-4CDAB5FA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2007 Ramez Elmasr and Shamkant B. Navathei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600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rgbClr val="8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5749-8B0E-0C00-59C3-A0C978FE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Fundamentals of Database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E577B-289F-D390-F801-67FDE8452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F7CAB0EC-D81E-42B0-A2A9-3E676BA40EB9}" type="slidenum">
              <a:rPr lang="en-US" altLang="en-US" smtClean="0"/>
              <a:pPr/>
              <a:t>1</a:t>
            </a:fld>
            <a:endParaRPr lang="en-CA" alt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F218636-7532-B490-F8BE-4D80DC80A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9236"/>
            <a:ext cx="4176464" cy="51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77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98B06CC-3D2E-51AD-B699-C01ECD6B8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DA803AFB-295E-4DDA-B4D1-8A2F0FE54C67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829444" name="Rectangle 4">
            <a:extLst>
              <a:ext uri="{FF2B5EF4-FFF2-40B4-BE49-F238E27FC236}">
                <a16:creationId xmlns:a16="http://schemas.microsoft.com/office/drawing/2014/main" id="{FD6C76EC-D8BC-609E-9491-05836722C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Attributes (2)</a:t>
            </a:r>
          </a:p>
        </p:txBody>
      </p:sp>
      <p:sp>
        <p:nvSpPr>
          <p:cNvPr id="829445" name="Rectangle 5">
            <a:extLst>
              <a:ext uri="{FF2B5EF4-FFF2-40B4-BE49-F238E27FC236}">
                <a16:creationId xmlns:a16="http://schemas.microsoft.com/office/drawing/2014/main" id="{5C75CBB2-0C70-FBE0-89DE-0F9241CD5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general, composite and multi-valued attributes may be nested arbitrarily to any number of levels, although this is rare.</a:t>
            </a:r>
          </a:p>
          <a:p>
            <a:pPr lvl="1"/>
            <a:r>
              <a:rPr lang="en-US" altLang="en-US"/>
              <a:t>For example, PreviousDegrees of a STUDENT is a composite multi-valued attribute denoted by {PreviousDegrees (College, Year, Degree, Field)}</a:t>
            </a:r>
          </a:p>
          <a:p>
            <a:pPr lvl="1"/>
            <a:r>
              <a:rPr lang="en-US" altLang="en-US"/>
              <a:t>Multiple PreviousDegrees values can exist</a:t>
            </a:r>
          </a:p>
          <a:p>
            <a:pPr lvl="1"/>
            <a:r>
              <a:rPr lang="en-US" altLang="en-US"/>
              <a:t>Each has four subcomponent attributes:</a:t>
            </a:r>
          </a:p>
          <a:p>
            <a:pPr lvl="2"/>
            <a:r>
              <a:rPr lang="en-US" altLang="en-US"/>
              <a:t>College, Year, Degree, Field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FDF0969-BA63-367C-BC92-E6F445038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467035C8-AD30-4EF9-8A48-504EC6FD95E4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901122" name="Rectangle 2">
            <a:extLst>
              <a:ext uri="{FF2B5EF4-FFF2-40B4-BE49-F238E27FC236}">
                <a16:creationId xmlns:a16="http://schemas.microsoft.com/office/drawing/2014/main" id="{5B13A157-112E-8F09-3A20-980EA5F6F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a composite attribute</a:t>
            </a:r>
          </a:p>
        </p:txBody>
      </p:sp>
      <p:pic>
        <p:nvPicPr>
          <p:cNvPr id="901124" name="Picture 4">
            <a:extLst>
              <a:ext uri="{FF2B5EF4-FFF2-40B4-BE49-F238E27FC236}">
                <a16:creationId xmlns:a16="http://schemas.microsoft.com/office/drawing/2014/main" id="{78A3723E-B03B-FB3A-99B9-7F80EF16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362200"/>
            <a:ext cx="80613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373806-9435-2458-B424-BEAA18B91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27F8AE25-304B-494B-ADCC-1E9D40C549CE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831492" name="Rectangle 4">
            <a:extLst>
              <a:ext uri="{FF2B5EF4-FFF2-40B4-BE49-F238E27FC236}">
                <a16:creationId xmlns:a16="http://schemas.microsoft.com/office/drawing/2014/main" id="{46CD258A-0D1A-D28A-340C-7A7930B40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Entity Types and Key Attributes (1)</a:t>
            </a:r>
          </a:p>
        </p:txBody>
      </p:sp>
      <p:sp>
        <p:nvSpPr>
          <p:cNvPr id="831493" name="Rectangle 5">
            <a:extLst>
              <a:ext uri="{FF2B5EF4-FFF2-40B4-BE49-F238E27FC236}">
                <a16:creationId xmlns:a16="http://schemas.microsoft.com/office/drawing/2014/main" id="{AFA1CCB8-2446-4BC3-66DE-6CE49F81A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Entities with the same basic attributes are grouped or typed into an entity type. </a:t>
            </a:r>
          </a:p>
          <a:p>
            <a:pPr lvl="1"/>
            <a:r>
              <a:rPr lang="en-US" altLang="en-US" sz="3000"/>
              <a:t>For example, the entity type EMPLOYEE and PROJECT.</a:t>
            </a:r>
          </a:p>
          <a:p>
            <a:r>
              <a:rPr lang="en-US" altLang="en-US" sz="3200"/>
              <a:t>An attribute of an entity type for which each entity must have a unique value is called a key attribute of the entity type. </a:t>
            </a:r>
          </a:p>
          <a:p>
            <a:pPr lvl="1"/>
            <a:r>
              <a:rPr lang="en-US" altLang="en-US" sz="3000"/>
              <a:t>For example, SSN of EMPLOYEE.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A96A78D-F404-ADCF-709E-342E05C8B1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F10BD2CE-B607-4FD0-92C1-0147262177F2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898050" name="Rectangle 2">
            <a:extLst>
              <a:ext uri="{FF2B5EF4-FFF2-40B4-BE49-F238E27FC236}">
                <a16:creationId xmlns:a16="http://schemas.microsoft.com/office/drawing/2014/main" id="{874824CC-BDAF-F485-589D-6CC18627A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Entity Types and Key Attributes (2)</a:t>
            </a:r>
          </a:p>
        </p:txBody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225D6FE9-F303-F839-3C49-EEE8EFF07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key attribute may be composite. </a:t>
            </a:r>
          </a:p>
          <a:p>
            <a:pPr lvl="1"/>
            <a:r>
              <a:rPr lang="en-US" altLang="en-US" sz="2800"/>
              <a:t>VehicleTagNumber is a key of the CAR entity type with components (Number, State).</a:t>
            </a:r>
          </a:p>
          <a:p>
            <a:r>
              <a:rPr lang="en-US" altLang="en-US"/>
              <a:t>An entity type may have more than one key. </a:t>
            </a:r>
          </a:p>
          <a:p>
            <a:pPr lvl="1"/>
            <a:r>
              <a:rPr lang="en-US" altLang="en-US" sz="2800"/>
              <a:t>The CAR entity type may have two keys:</a:t>
            </a:r>
          </a:p>
          <a:p>
            <a:pPr lvl="2"/>
            <a:r>
              <a:rPr lang="en-US" altLang="en-US"/>
              <a:t>VehicleIdentificationNumber (popularly called VIN)</a:t>
            </a:r>
          </a:p>
          <a:p>
            <a:pPr lvl="2"/>
            <a:r>
              <a:rPr lang="en-US" altLang="en-US"/>
              <a:t>VehicleTagNumber (Number, State), aka license plate number.</a:t>
            </a:r>
          </a:p>
          <a:p>
            <a:r>
              <a:rPr lang="en-US" altLang="en-US"/>
              <a:t>Each key is </a:t>
            </a:r>
            <a:r>
              <a:rPr lang="en-US" altLang="en-US" u="sng"/>
              <a:t>underlined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9237B76-66A4-057A-9E02-D512BC6AD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9198FB0B-C6C6-46FA-8F94-3EA0FB88C1BC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912386" name="Rectangle 2">
            <a:extLst>
              <a:ext uri="{FF2B5EF4-FFF2-40B4-BE49-F238E27FC236}">
                <a16:creationId xmlns:a16="http://schemas.microsoft.com/office/drawing/2014/main" id="{3400B72E-5F00-BC99-8318-D52C64515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Displaying an Entity type</a:t>
            </a:r>
          </a:p>
        </p:txBody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13B2F175-7FE4-8727-B452-76CE80D26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ER diagrams, an entity type is displayed in a rectangular box</a:t>
            </a:r>
          </a:p>
          <a:p>
            <a:pPr>
              <a:lnSpc>
                <a:spcPct val="90000"/>
              </a:lnSpc>
            </a:pPr>
            <a:r>
              <a:rPr lang="en-US" altLang="en-US"/>
              <a:t>Attributes are displayed in ovals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attribute is connected to its entity type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Components of a composite attribute are connected to the oval representing the composite attribute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key attribute is underlined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Multivalued attributes displayed in double ovals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See CAR example on next slide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8D2F57E-9D45-FB0C-8816-41C8536C1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203CFFA-C824-4CBA-8CCA-517E42C6A357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913410" name="Rectangle 1026">
            <a:extLst>
              <a:ext uri="{FF2B5EF4-FFF2-40B4-BE49-F238E27FC236}">
                <a16:creationId xmlns:a16="http://schemas.microsoft.com/office/drawing/2014/main" id="{01095E51-55E4-DE64-1859-4EBE326B4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Entity Type CAR with two keys and a corresponding Entity Set</a:t>
            </a:r>
          </a:p>
        </p:txBody>
      </p:sp>
      <p:pic>
        <p:nvPicPr>
          <p:cNvPr id="913412" name="Picture 1028">
            <a:extLst>
              <a:ext uri="{FF2B5EF4-FFF2-40B4-BE49-F238E27FC236}">
                <a16:creationId xmlns:a16="http://schemas.microsoft.com/office/drawing/2014/main" id="{F65C2C97-50D7-3543-4247-6CE4B75D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ADBBBF0-18D6-6344-DB36-9B546301F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5A2888FE-11A4-400F-9AFC-026016C9389C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914434" name="Rectangle 2">
            <a:extLst>
              <a:ext uri="{FF2B5EF4-FFF2-40B4-BE49-F238E27FC236}">
                <a16:creationId xmlns:a16="http://schemas.microsoft.com/office/drawing/2014/main" id="{EA15299B-FCE0-2FCB-123C-8E01EDE58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Entity Set</a:t>
            </a:r>
          </a:p>
        </p:txBody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0702E3DF-3949-6CF1-8AFF-9D9EC2BB4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entity type will have a collection of entities stored in the database</a:t>
            </a:r>
          </a:p>
          <a:p>
            <a:pPr lvl="1"/>
            <a:r>
              <a:rPr lang="en-US" altLang="en-US"/>
              <a:t>Called the </a:t>
            </a:r>
            <a:r>
              <a:rPr lang="en-US" altLang="en-US" b="1"/>
              <a:t>entity set</a:t>
            </a:r>
          </a:p>
          <a:p>
            <a:r>
              <a:rPr lang="en-US" altLang="en-US"/>
              <a:t>Previous slide shows three CAR entity instances in the entity set for CAR</a:t>
            </a:r>
          </a:p>
          <a:p>
            <a:r>
              <a:rPr lang="en-US" altLang="en-US"/>
              <a:t>Same name (CAR) used to refer to both the entity type and the entity set</a:t>
            </a:r>
          </a:p>
          <a:p>
            <a:r>
              <a:rPr lang="en-US" altLang="en-US"/>
              <a:t>Entity set is the current </a:t>
            </a:r>
            <a:r>
              <a:rPr lang="en-US" altLang="en-US" i="1"/>
              <a:t>state</a:t>
            </a:r>
            <a:r>
              <a:rPr lang="en-US" altLang="en-US"/>
              <a:t> of the entities of that type that are stored in the database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8D21824-D6C3-DA4D-A14A-F38F1B56C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A950ED3A-9520-4B73-A5DA-10BE2AA65A58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915458" name="Rectangle 2">
            <a:extLst>
              <a:ext uri="{FF2B5EF4-FFF2-40B4-BE49-F238E27FC236}">
                <a16:creationId xmlns:a16="http://schemas.microsoft.com/office/drawing/2014/main" id="{F97183A1-53C1-D8E4-DFEB-0416FA8A2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Design of Entity Types for the </a:t>
            </a:r>
            <a:r>
              <a:rPr lang="en-US" altLang="en-US" sz="2400"/>
              <a:t>COMPANY </a:t>
            </a:r>
            <a:r>
              <a:rPr lang="en-US" altLang="en-US"/>
              <a:t>Database Schema</a:t>
            </a:r>
          </a:p>
        </p:txBody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5FA9EF08-0F10-C1B7-2F05-E5791BE5D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Based on the requirements, we can identify four initial entity types in the COMPANY database:</a:t>
            </a:r>
          </a:p>
          <a:p>
            <a:pPr lvl="1"/>
            <a:r>
              <a:rPr lang="en-US" altLang="en-US"/>
              <a:t>DEPARTMENT</a:t>
            </a:r>
          </a:p>
          <a:p>
            <a:pPr lvl="1"/>
            <a:r>
              <a:rPr lang="en-US" altLang="en-US"/>
              <a:t>PROJECT</a:t>
            </a:r>
          </a:p>
          <a:p>
            <a:pPr lvl="1"/>
            <a:r>
              <a:rPr lang="en-US" altLang="en-US"/>
              <a:t>EMPLOYEE</a:t>
            </a:r>
          </a:p>
          <a:p>
            <a:pPr lvl="1"/>
            <a:r>
              <a:rPr lang="en-US" altLang="en-US"/>
              <a:t>DEPENDENT</a:t>
            </a:r>
          </a:p>
          <a:p>
            <a:r>
              <a:rPr lang="en-US" altLang="en-US"/>
              <a:t>Their initial design is shown on the following slide</a:t>
            </a:r>
          </a:p>
          <a:p>
            <a:r>
              <a:rPr lang="en-US" altLang="en-US"/>
              <a:t>The initial attributes shown are derived from the requirements description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5349C0B-74FB-FF29-D4E9-4E5BA5434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0BCD7F6C-76F0-47E2-946B-145270836DB9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916482" name="Rectangle 2">
            <a:extLst>
              <a:ext uri="{FF2B5EF4-FFF2-40B4-BE49-F238E27FC236}">
                <a16:creationId xmlns:a16="http://schemas.microsoft.com/office/drawing/2014/main" id="{80132F27-28A2-D563-7733-6264476CB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 Design of Entity Types:</a:t>
            </a:r>
            <a:br>
              <a:rPr lang="en-US" altLang="en-US"/>
            </a:br>
            <a:r>
              <a:rPr lang="en-US" altLang="en-US" sz="2400"/>
              <a:t>EMPLOYEE, DEPARTMENT, PROJECT, DEPENDENT</a:t>
            </a:r>
          </a:p>
        </p:txBody>
      </p:sp>
      <p:pic>
        <p:nvPicPr>
          <p:cNvPr id="916484" name="Picture 4">
            <a:extLst>
              <a:ext uri="{FF2B5EF4-FFF2-40B4-BE49-F238E27FC236}">
                <a16:creationId xmlns:a16="http://schemas.microsoft.com/office/drawing/2014/main" id="{0A8C51F9-4BD3-8C71-185D-F37CFBF80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92535C2-4D3C-5568-EEBE-56D82027B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BA32F365-DEAA-451F-9A36-FAE1A6813338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917506" name="Rectangle 2">
            <a:extLst>
              <a:ext uri="{FF2B5EF4-FFF2-40B4-BE49-F238E27FC236}">
                <a16:creationId xmlns:a16="http://schemas.microsoft.com/office/drawing/2014/main" id="{023E7880-CC39-8D49-AB8F-CF7540607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Refining the initial design by introducing </a:t>
            </a:r>
            <a:r>
              <a:rPr lang="en-US" altLang="en-US" sz="3200" b="1"/>
              <a:t>relationships</a:t>
            </a:r>
          </a:p>
        </p:txBody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42FB6349-ABE7-CCA4-4850-F578F8FD5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initial design is typically not complete</a:t>
            </a:r>
          </a:p>
          <a:p>
            <a:r>
              <a:rPr lang="en-US" altLang="en-US"/>
              <a:t>Some aspects in the requirements will be represented as </a:t>
            </a:r>
            <a:r>
              <a:rPr lang="en-US" altLang="en-US" b="1"/>
              <a:t>relationships</a:t>
            </a:r>
            <a:endParaRPr lang="en-US" altLang="en-US"/>
          </a:p>
          <a:p>
            <a:r>
              <a:rPr lang="en-US" altLang="en-US"/>
              <a:t>ER model has three main concepts:</a:t>
            </a:r>
          </a:p>
          <a:p>
            <a:pPr lvl="1"/>
            <a:r>
              <a:rPr lang="en-US" altLang="en-US"/>
              <a:t>Entities (and their entity types and entity sets)</a:t>
            </a:r>
          </a:p>
          <a:p>
            <a:pPr lvl="1"/>
            <a:r>
              <a:rPr lang="en-US" altLang="en-US"/>
              <a:t>Attributes (simple, composite, multivalued)</a:t>
            </a:r>
          </a:p>
          <a:p>
            <a:pPr lvl="1"/>
            <a:r>
              <a:rPr lang="en-US" altLang="en-US"/>
              <a:t>Relationships (and their relationship types and relationship sets)</a:t>
            </a:r>
          </a:p>
          <a:p>
            <a:r>
              <a:rPr lang="en-US" altLang="en-US"/>
              <a:t>We introduce relationship concepts next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DCBED213-DE15-F6D1-BD7E-8009BA0153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Copyright © 2007 Ramez Elmasri and Shamkant B. Navathe</a:t>
            </a:r>
          </a:p>
        </p:txBody>
      </p:sp>
      <p:sp>
        <p:nvSpPr>
          <p:cNvPr id="573442" name="Rectangle 2">
            <a:extLst>
              <a:ext uri="{FF2B5EF4-FFF2-40B4-BE49-F238E27FC236}">
                <a16:creationId xmlns:a16="http://schemas.microsoft.com/office/drawing/2014/main" id="{E9038756-8396-68F4-6066-DD25653D70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Chapter 3</a:t>
            </a:r>
          </a:p>
        </p:txBody>
      </p:sp>
      <p:sp>
        <p:nvSpPr>
          <p:cNvPr id="573443" name="Rectangle 3">
            <a:extLst>
              <a:ext uri="{FF2B5EF4-FFF2-40B4-BE49-F238E27FC236}">
                <a16:creationId xmlns:a16="http://schemas.microsoft.com/office/drawing/2014/main" id="{E9D9390D-1B51-3427-A4C6-CF48CCE149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Data Modeling Using the Entity-Relationship (ER) Model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4909AE3-B281-E52F-A860-B4187F5F5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3EF98FB5-6FCF-4417-B012-84DBC21C2F3B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839684" name="Rectangle 4">
            <a:extLst>
              <a:ext uri="{FF2B5EF4-FFF2-40B4-BE49-F238E27FC236}">
                <a16:creationId xmlns:a16="http://schemas.microsoft.com/office/drawing/2014/main" id="{3E8E387E-B387-A717-33DD-EF0916F50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Relationships and Relationship Types (1)</a:t>
            </a:r>
          </a:p>
        </p:txBody>
      </p:sp>
      <p:sp>
        <p:nvSpPr>
          <p:cNvPr id="839685" name="Rectangle 5">
            <a:extLst>
              <a:ext uri="{FF2B5EF4-FFF2-40B4-BE49-F238E27FC236}">
                <a16:creationId xmlns:a16="http://schemas.microsoft.com/office/drawing/2014/main" id="{4EE7422D-270A-90DE-8A6E-B0BCA3FF4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A </a:t>
            </a:r>
            <a:r>
              <a:rPr lang="en-US" altLang="en-US" sz="2400" b="1"/>
              <a:t>relationship</a:t>
            </a:r>
            <a:r>
              <a:rPr lang="en-US" altLang="en-US" sz="2400"/>
              <a:t> relates two or more distinct entities with a specific meaning.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For example, EMPLOYEE John Smith </a:t>
            </a:r>
            <a:r>
              <a:rPr lang="en-US" altLang="en-US" sz="2100" i="1"/>
              <a:t>works on</a:t>
            </a:r>
            <a:r>
              <a:rPr lang="en-US" altLang="en-US" sz="2100"/>
              <a:t> the ProductX PROJECT, or EMPLOYEE Franklin Wong </a:t>
            </a:r>
            <a:r>
              <a:rPr lang="en-US" altLang="en-US" sz="2100" i="1"/>
              <a:t>manages</a:t>
            </a:r>
            <a:r>
              <a:rPr lang="en-US" altLang="en-US" sz="2100"/>
              <a:t> the Research DEPARTMENT.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Relationships of the same type are grouped or typed into a </a:t>
            </a:r>
            <a:r>
              <a:rPr lang="en-US" altLang="en-US" sz="2400" b="1"/>
              <a:t>relationship type</a:t>
            </a:r>
            <a:r>
              <a:rPr lang="en-US" alt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For example, the WORKS_ON relationship type in which EMPLOYEEs and PROJECTs participate, or the MANAGES relationship type in which EMPLOYEEs and DEPARTMENTs participate.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degree of a relationship type is the number of participating entity types. 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Both MANAGES and WORKS_ON are </a:t>
            </a:r>
            <a:r>
              <a:rPr lang="en-US" altLang="en-US" sz="2100" i="1"/>
              <a:t>binary</a:t>
            </a:r>
            <a:r>
              <a:rPr lang="en-US" altLang="en-US" sz="2100"/>
              <a:t> relationships.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8AD56C6-B8D2-C682-1B05-B1997EE7A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ACC836C4-A9CA-453A-B1AB-05F619F796C1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841743" name="Rectangle 15">
            <a:extLst>
              <a:ext uri="{FF2B5EF4-FFF2-40B4-BE49-F238E27FC236}">
                <a16:creationId xmlns:a16="http://schemas.microsoft.com/office/drawing/2014/main" id="{D8156E01-8399-85AB-313D-0AEB84DF4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90513"/>
            <a:ext cx="8763000" cy="77628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/>
              <a:t>Relationship instances of the WORKS_FOR N:1 relationship between EMPLOYEE and DEPARTMENT</a:t>
            </a:r>
          </a:p>
        </p:txBody>
      </p:sp>
      <p:pic>
        <p:nvPicPr>
          <p:cNvPr id="841759" name="Picture 31">
            <a:extLst>
              <a:ext uri="{FF2B5EF4-FFF2-40B4-BE49-F238E27FC236}">
                <a16:creationId xmlns:a16="http://schemas.microsoft.com/office/drawing/2014/main" id="{D8623A4F-78EE-ACF3-0D49-C82C4D37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8138"/>
            <a:ext cx="792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9FC065B-C24F-9A8E-95CD-05C835065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E74C00BF-E414-4027-85C6-0FC207CEB894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843796" name="Rectangle 20">
            <a:extLst>
              <a:ext uri="{FF2B5EF4-FFF2-40B4-BE49-F238E27FC236}">
                <a16:creationId xmlns:a16="http://schemas.microsoft.com/office/drawing/2014/main" id="{184D529A-DAAE-E10D-58E1-9656E79BB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/>
              <a:t>Relationship instances of the M:N  WORKS_ON relationship between EMPLOYEE and PROJECT</a:t>
            </a:r>
          </a:p>
        </p:txBody>
      </p:sp>
      <p:sp>
        <p:nvSpPr>
          <p:cNvPr id="843797" name="Text Box 21">
            <a:extLst>
              <a:ext uri="{FF2B5EF4-FFF2-40B4-BE49-F238E27FC236}">
                <a16:creationId xmlns:a16="http://schemas.microsoft.com/office/drawing/2014/main" id="{576429A7-6B7A-87B7-AA76-97AAE88F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2450"/>
            <a:ext cx="809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3814" name="Picture 38">
            <a:extLst>
              <a:ext uri="{FF2B5EF4-FFF2-40B4-BE49-F238E27FC236}">
                <a16:creationId xmlns:a16="http://schemas.microsoft.com/office/drawing/2014/main" id="{A4F0CC34-86CC-66C6-4199-FCFEFD20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644650"/>
            <a:ext cx="6948487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84522EE-D505-9EE6-4881-C45814B5C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CF065F38-FB37-438F-9D7F-45BBECDD8039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918530" name="Rectangle 2050">
            <a:extLst>
              <a:ext uri="{FF2B5EF4-FFF2-40B4-BE49-F238E27FC236}">
                <a16:creationId xmlns:a16="http://schemas.microsoft.com/office/drawing/2014/main" id="{6626854D-5481-7210-2DFC-B7EC6DAD9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Relationship type vs. relationship set (1)</a:t>
            </a:r>
          </a:p>
        </p:txBody>
      </p:sp>
      <p:sp>
        <p:nvSpPr>
          <p:cNvPr id="918531" name="Rectangle 2051">
            <a:extLst>
              <a:ext uri="{FF2B5EF4-FFF2-40B4-BE49-F238E27FC236}">
                <a16:creationId xmlns:a16="http://schemas.microsoft.com/office/drawing/2014/main" id="{1A71EE8E-8059-9C2A-7810-B3EC7970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Relationship Type:</a:t>
            </a:r>
          </a:p>
          <a:p>
            <a:pPr lvl="1"/>
            <a:r>
              <a:rPr lang="en-US" altLang="en-US"/>
              <a:t>Is the schema description of a relationship</a:t>
            </a:r>
          </a:p>
          <a:p>
            <a:pPr lvl="1"/>
            <a:r>
              <a:rPr lang="en-US" altLang="en-US"/>
              <a:t>Identifies the relationship name and the participating entity types</a:t>
            </a:r>
          </a:p>
          <a:p>
            <a:pPr lvl="1"/>
            <a:r>
              <a:rPr lang="en-US" altLang="en-US"/>
              <a:t>Also identifies certain relationship constraints</a:t>
            </a:r>
          </a:p>
          <a:p>
            <a:r>
              <a:rPr lang="en-US" altLang="en-US"/>
              <a:t>Relationship Set:</a:t>
            </a:r>
          </a:p>
          <a:p>
            <a:pPr lvl="1"/>
            <a:r>
              <a:rPr lang="en-US" altLang="en-US"/>
              <a:t>The current set of relationship instances represented in the database</a:t>
            </a:r>
          </a:p>
          <a:p>
            <a:pPr lvl="1"/>
            <a:r>
              <a:rPr lang="en-US" altLang="en-US"/>
              <a:t>The current </a:t>
            </a:r>
            <a:r>
              <a:rPr lang="en-US" altLang="en-US" i="1"/>
              <a:t>state</a:t>
            </a:r>
            <a:r>
              <a:rPr lang="en-US" altLang="en-US"/>
              <a:t> of a relationship type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5D39C03-27C1-8AE1-6D4E-246EA80589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3D287C35-F024-4A32-BC2E-390B4A278DA0}" type="slidenum">
              <a:rPr lang="en-US" altLang="en-US"/>
              <a:pPr/>
              <a:t>24</a:t>
            </a:fld>
            <a:endParaRPr lang="en-CA" altLang="en-US"/>
          </a:p>
        </p:txBody>
      </p:sp>
      <p:sp>
        <p:nvSpPr>
          <p:cNvPr id="919554" name="Rectangle 2">
            <a:extLst>
              <a:ext uri="{FF2B5EF4-FFF2-40B4-BE49-F238E27FC236}">
                <a16:creationId xmlns:a16="http://schemas.microsoft.com/office/drawing/2014/main" id="{D9B3E4A7-9F01-5A39-3F6C-1A3A60B94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Relationship type vs. relationship set (2)</a:t>
            </a:r>
          </a:p>
        </p:txBody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14EA88C8-11FC-CC6A-D754-08AB12BAB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Previous figures displayed the relationship sets</a:t>
            </a:r>
          </a:p>
          <a:p>
            <a:r>
              <a:rPr lang="en-US" altLang="en-US"/>
              <a:t>Each instance in the set relates individual participating entities – one from each participating entity type</a:t>
            </a:r>
          </a:p>
          <a:p>
            <a:r>
              <a:rPr lang="en-US" altLang="en-US"/>
              <a:t>In ER diagrams, we represent the </a:t>
            </a:r>
            <a:r>
              <a:rPr lang="en-US" altLang="en-US" i="1"/>
              <a:t>relationship type </a:t>
            </a:r>
            <a:r>
              <a:rPr lang="en-US" altLang="en-US"/>
              <a:t>as follows:</a:t>
            </a:r>
          </a:p>
          <a:p>
            <a:pPr lvl="1"/>
            <a:r>
              <a:rPr lang="en-US" altLang="en-US"/>
              <a:t>Diamond-shaped box is used to display a relationship type</a:t>
            </a:r>
          </a:p>
          <a:p>
            <a:pPr lvl="1"/>
            <a:r>
              <a:rPr lang="en-US" altLang="en-US"/>
              <a:t>Connected to the participating entity types via straight lines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303E130-0CE8-0950-6B23-04F77A922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99561A5-D01A-48CA-AB49-81336AC99B88}" type="slidenum">
              <a:rPr lang="en-US" altLang="en-US"/>
              <a:pPr/>
              <a:t>25</a:t>
            </a:fld>
            <a:endParaRPr lang="en-CA" altLang="en-US"/>
          </a:p>
        </p:txBody>
      </p:sp>
      <p:sp>
        <p:nvSpPr>
          <p:cNvPr id="922626" name="Rectangle 2050">
            <a:extLst>
              <a:ext uri="{FF2B5EF4-FFF2-40B4-BE49-F238E27FC236}">
                <a16:creationId xmlns:a16="http://schemas.microsoft.com/office/drawing/2014/main" id="{4260B535-5C6F-B731-3C40-1D96349CF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Refining the COMPANY database schema by introducing relationships</a:t>
            </a:r>
          </a:p>
        </p:txBody>
      </p:sp>
      <p:sp>
        <p:nvSpPr>
          <p:cNvPr id="922627" name="Rectangle 2051">
            <a:extLst>
              <a:ext uri="{FF2B5EF4-FFF2-40B4-BE49-F238E27FC236}">
                <a16:creationId xmlns:a16="http://schemas.microsoft.com/office/drawing/2014/main" id="{D83CFC03-BEEA-348E-7CF8-B6F382F3A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By examining the requirements, six relationship types are identified</a:t>
            </a:r>
          </a:p>
          <a:p>
            <a:r>
              <a:rPr lang="en-US" altLang="en-US" sz="2400"/>
              <a:t>All are </a:t>
            </a:r>
            <a:r>
              <a:rPr lang="en-US" altLang="en-US" sz="2400" i="1"/>
              <a:t>binary</a:t>
            </a:r>
            <a:r>
              <a:rPr lang="en-US" altLang="en-US" sz="2400"/>
              <a:t> relationships( degree 2)</a:t>
            </a:r>
          </a:p>
          <a:p>
            <a:r>
              <a:rPr lang="en-US" altLang="en-US" sz="2400"/>
              <a:t>Listed below with their participating entity types:</a:t>
            </a:r>
          </a:p>
          <a:p>
            <a:pPr lvl="1"/>
            <a:r>
              <a:rPr lang="en-US" altLang="en-US" sz="2200"/>
              <a:t>WORKS_FOR (between EMPLOYEE, DEPARTMENT)</a:t>
            </a:r>
          </a:p>
          <a:p>
            <a:pPr lvl="1"/>
            <a:r>
              <a:rPr lang="en-US" altLang="en-US" sz="2200"/>
              <a:t>MANAGES (also between EMPLOYEE, DEPARTMENT)</a:t>
            </a:r>
          </a:p>
          <a:p>
            <a:pPr lvl="1"/>
            <a:r>
              <a:rPr lang="en-US" altLang="en-US" sz="2200"/>
              <a:t>CONTROLS (between DEPARTMENT, PROJECT)</a:t>
            </a:r>
          </a:p>
          <a:p>
            <a:pPr lvl="1"/>
            <a:r>
              <a:rPr lang="en-US" altLang="en-US" sz="2200"/>
              <a:t>WORKS_ON (between EMPLOYEE, PROJECT)</a:t>
            </a:r>
          </a:p>
          <a:p>
            <a:pPr lvl="1"/>
            <a:r>
              <a:rPr lang="en-US" altLang="en-US" sz="2200"/>
              <a:t>SUPERVISION (between EMPLOYEE (as subordinate), EMPLOYEE (as supervisor))</a:t>
            </a:r>
          </a:p>
          <a:p>
            <a:pPr lvl="1"/>
            <a:r>
              <a:rPr lang="en-US" altLang="en-US" sz="2200"/>
              <a:t>DEPENDENTS_OF (between EMPLOYEE, DEPENDENT)</a:t>
            </a:r>
          </a:p>
          <a:p>
            <a:pPr lvl="1"/>
            <a:endParaRPr lang="en-US" altLang="en-US" sz="220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341983-8911-A5A9-2B61-6779E2E50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37CD74FD-5F44-4C12-96D8-2A2AEC294BF8}" type="slidenum">
              <a:rPr lang="en-US" altLang="en-US"/>
              <a:pPr/>
              <a:t>26</a:t>
            </a:fld>
            <a:endParaRPr lang="en-CA" altLang="en-US"/>
          </a:p>
        </p:txBody>
      </p:sp>
      <p:sp>
        <p:nvSpPr>
          <p:cNvPr id="920578" name="Rectangle 2">
            <a:extLst>
              <a:ext uri="{FF2B5EF4-FFF2-40B4-BE49-F238E27FC236}">
                <a16:creationId xmlns:a16="http://schemas.microsoft.com/office/drawing/2014/main" id="{CBABD0F1-5E3B-4CA0-2EC3-E7EBB0458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/>
              <a:t>ER DIAGRAM – Relationship Types are:</a:t>
            </a:r>
            <a:br>
              <a:rPr lang="en-US" altLang="en-US" sz="3200"/>
            </a:br>
            <a:r>
              <a:rPr lang="en-US" altLang="en-US" sz="1400" b="1"/>
              <a:t>WORKS_FOR, MANAGES, WORKS_ON, CONTROLS, SUPERVISION, DEPENDENTS_OF</a:t>
            </a:r>
          </a:p>
        </p:txBody>
      </p:sp>
      <p:pic>
        <p:nvPicPr>
          <p:cNvPr id="920580" name="Picture 4">
            <a:extLst>
              <a:ext uri="{FF2B5EF4-FFF2-40B4-BE49-F238E27FC236}">
                <a16:creationId xmlns:a16="http://schemas.microsoft.com/office/drawing/2014/main" id="{4A766C0C-D34F-1DBE-FFBE-D14AA11E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5275"/>
            <a:ext cx="51816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8E205E2-6956-993A-37CF-AF30B251D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A07202F4-8465-44B4-A00C-4D703EB6987C}" type="slidenum">
              <a:rPr lang="en-US" altLang="en-US"/>
              <a:pPr/>
              <a:t>27</a:t>
            </a:fld>
            <a:endParaRPr lang="en-CA" altLang="en-US"/>
          </a:p>
        </p:txBody>
      </p:sp>
      <p:sp>
        <p:nvSpPr>
          <p:cNvPr id="845828" name="Rectangle 4">
            <a:extLst>
              <a:ext uri="{FF2B5EF4-FFF2-40B4-BE49-F238E27FC236}">
                <a16:creationId xmlns:a16="http://schemas.microsoft.com/office/drawing/2014/main" id="{5BFB9993-670C-6913-E4A8-ED3C620AC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 on Relationship Types</a:t>
            </a:r>
          </a:p>
        </p:txBody>
      </p:sp>
      <p:sp>
        <p:nvSpPr>
          <p:cNvPr id="845829" name="Rectangle 5">
            <a:extLst>
              <a:ext uri="{FF2B5EF4-FFF2-40B4-BE49-F238E27FC236}">
                <a16:creationId xmlns:a16="http://schemas.microsoft.com/office/drawing/2014/main" id="{C95E8FA9-95F1-30D3-7335-503C26443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In the refined design, some attributes from the initial entity types are refined into relationships:</a:t>
            </a:r>
          </a:p>
          <a:p>
            <a:pPr lvl="1"/>
            <a:r>
              <a:rPr lang="en-US" altLang="en-US" sz="2200"/>
              <a:t>Manager of DEPARTMENT -&gt; MANAGES</a:t>
            </a:r>
          </a:p>
          <a:p>
            <a:pPr lvl="1"/>
            <a:r>
              <a:rPr lang="en-US" altLang="en-US" sz="2200"/>
              <a:t>Works_on of EMPLOYEE -&gt; WORKS_ON</a:t>
            </a:r>
          </a:p>
          <a:p>
            <a:pPr lvl="1"/>
            <a:r>
              <a:rPr lang="en-US" altLang="en-US" sz="2200"/>
              <a:t>Department of EMPLOYEE -&gt; WORKS_FOR</a:t>
            </a:r>
          </a:p>
          <a:p>
            <a:pPr lvl="1"/>
            <a:r>
              <a:rPr lang="en-US" altLang="en-US" sz="2200"/>
              <a:t>etc</a:t>
            </a:r>
          </a:p>
          <a:p>
            <a:r>
              <a:rPr lang="en-US" altLang="en-US" sz="2400"/>
              <a:t>In general, more than one relationship type can exist between the same participating entity types </a:t>
            </a:r>
          </a:p>
          <a:p>
            <a:pPr lvl="1"/>
            <a:r>
              <a:rPr lang="en-US" altLang="en-US" sz="2200"/>
              <a:t>MANAGES and WORKS_FOR are distinct relationship types between EMPLOYEE and DEPARTMENT</a:t>
            </a:r>
          </a:p>
          <a:p>
            <a:pPr lvl="1"/>
            <a:r>
              <a:rPr lang="en-US" altLang="en-US" sz="2200"/>
              <a:t>Different meanings and different relationship instances.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0CF29AD-73D6-2422-7A45-EA1C7D9A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94E11669-4A6A-4867-8CA2-21F268093E2C}" type="slidenum">
              <a:rPr lang="en-US" altLang="en-US"/>
              <a:pPr/>
              <a:t>28</a:t>
            </a:fld>
            <a:endParaRPr lang="en-CA" altLang="en-US"/>
          </a:p>
        </p:txBody>
      </p:sp>
      <p:sp>
        <p:nvSpPr>
          <p:cNvPr id="849924" name="Rectangle 1028">
            <a:extLst>
              <a:ext uri="{FF2B5EF4-FFF2-40B4-BE49-F238E27FC236}">
                <a16:creationId xmlns:a16="http://schemas.microsoft.com/office/drawing/2014/main" id="{31223EFE-BFD0-2A04-43CD-4FB2ABBA1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Recursive Relationship Type</a:t>
            </a:r>
          </a:p>
        </p:txBody>
      </p:sp>
      <p:sp>
        <p:nvSpPr>
          <p:cNvPr id="849925" name="Rectangle 1029">
            <a:extLst>
              <a:ext uri="{FF2B5EF4-FFF2-40B4-BE49-F238E27FC236}">
                <a16:creationId xmlns:a16="http://schemas.microsoft.com/office/drawing/2014/main" id="{6E6B858D-45E1-5B98-0A18-DB8C1EF87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relationship type whose with the same participating entity type in </a:t>
            </a:r>
            <a:r>
              <a:rPr lang="en-US" altLang="en-US" sz="2400" b="1"/>
              <a:t>distinct roles</a:t>
            </a:r>
          </a:p>
          <a:p>
            <a:r>
              <a:rPr lang="en-US" altLang="en-US" sz="2400"/>
              <a:t>Example: the SUPERVISION relationship</a:t>
            </a:r>
          </a:p>
          <a:p>
            <a:r>
              <a:rPr lang="en-US" altLang="en-US" sz="2400"/>
              <a:t>EMPLOYEE participates twice in two distinct roles:</a:t>
            </a:r>
          </a:p>
          <a:p>
            <a:pPr lvl="1"/>
            <a:r>
              <a:rPr lang="en-US" altLang="en-US" sz="2200"/>
              <a:t>supervisor (or boss) role</a:t>
            </a:r>
          </a:p>
          <a:p>
            <a:pPr lvl="1"/>
            <a:r>
              <a:rPr lang="en-US" altLang="en-US" sz="2200"/>
              <a:t>supervisee (or subordinate) role</a:t>
            </a:r>
          </a:p>
          <a:p>
            <a:r>
              <a:rPr lang="en-US" altLang="en-US" sz="2400"/>
              <a:t>Each relationship instance relates two distinct EMPLOYEE entities:</a:t>
            </a:r>
          </a:p>
          <a:p>
            <a:pPr lvl="1"/>
            <a:r>
              <a:rPr lang="en-US" altLang="en-US" sz="2200"/>
              <a:t>One employee in </a:t>
            </a:r>
            <a:r>
              <a:rPr lang="en-US" altLang="en-US" sz="2200" i="1"/>
              <a:t>supervisor</a:t>
            </a:r>
            <a:r>
              <a:rPr lang="en-US" altLang="en-US" sz="2200"/>
              <a:t> role</a:t>
            </a:r>
          </a:p>
          <a:p>
            <a:pPr lvl="1"/>
            <a:r>
              <a:rPr lang="en-US" altLang="en-US" sz="2200"/>
              <a:t>One employee in </a:t>
            </a:r>
            <a:r>
              <a:rPr lang="en-US" altLang="en-US" sz="2200" i="1"/>
              <a:t>supervisee</a:t>
            </a:r>
            <a:r>
              <a:rPr lang="en-US" altLang="en-US" sz="2200"/>
              <a:t> role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139602D-DE9D-BA46-374A-A611A8167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6EF5219D-ECEB-4F60-808F-9D51ACDA33F5}" type="slidenum">
              <a:rPr lang="en-US" altLang="en-US"/>
              <a:pPr/>
              <a:t>29</a:t>
            </a:fld>
            <a:endParaRPr lang="en-CA" altLang="en-US"/>
          </a:p>
        </p:txBody>
      </p:sp>
      <p:sp>
        <p:nvSpPr>
          <p:cNvPr id="923650" name="Rectangle 2050">
            <a:extLst>
              <a:ext uri="{FF2B5EF4-FFF2-40B4-BE49-F238E27FC236}">
                <a16:creationId xmlns:a16="http://schemas.microsoft.com/office/drawing/2014/main" id="{2144E0C6-AD9F-7529-7C3C-06524161D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 Entity Types</a:t>
            </a:r>
          </a:p>
        </p:txBody>
      </p:sp>
      <p:sp>
        <p:nvSpPr>
          <p:cNvPr id="923651" name="Rectangle 2051">
            <a:extLst>
              <a:ext uri="{FF2B5EF4-FFF2-40B4-BE49-F238E27FC236}">
                <a16:creationId xmlns:a16="http://schemas.microsoft.com/office/drawing/2014/main" id="{FC2063C2-2074-8476-DFE1-74C5EB551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An entity that does not have a key attribute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 weak entity must participate in an identifying relationship type with an owner or identifying entity type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Entities are identified by the combination of: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partial key of the weak entity type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particular entity they are related to in the identifying entity type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Example: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 DEPENDENT entity is identified by the dependent’s first name, </a:t>
            </a:r>
            <a:r>
              <a:rPr lang="en-US" altLang="en-US" sz="2000" i="1"/>
              <a:t>and</a:t>
            </a:r>
            <a:r>
              <a:rPr lang="en-US" altLang="en-US" sz="2000"/>
              <a:t> the specific EMPLOYEE with whom the dependent is related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Name of DEPENDENT is the </a:t>
            </a:r>
            <a:r>
              <a:rPr lang="en-US" altLang="en-US" sz="2000" i="1"/>
              <a:t>partial key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DEPENDENT is a </a:t>
            </a:r>
            <a:r>
              <a:rPr lang="en-US" altLang="en-US" sz="2000" i="1"/>
              <a:t>weak entity type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EMPLOYEE is its identifying entity type via the identifying relationship type DEPENDENT_OF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E5C002-A953-E63D-C64D-67FE610CE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DBFE60A7-6C5E-40FB-BF4E-880DE3053E80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819204" name="Rectangle 4">
            <a:extLst>
              <a:ext uri="{FF2B5EF4-FFF2-40B4-BE49-F238E27FC236}">
                <a16:creationId xmlns:a16="http://schemas.microsoft.com/office/drawing/2014/main" id="{84CD595D-2BAC-9419-F9DE-EE48AAE21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Outline</a:t>
            </a:r>
          </a:p>
        </p:txBody>
      </p:sp>
      <p:sp>
        <p:nvSpPr>
          <p:cNvPr id="819205" name="Rectangle 5">
            <a:extLst>
              <a:ext uri="{FF2B5EF4-FFF2-40B4-BE49-F238E27FC236}">
                <a16:creationId xmlns:a16="http://schemas.microsoft.com/office/drawing/2014/main" id="{5E041C8B-03A0-4D68-79C0-2A014D431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Overview of Database Design Process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Example Database Application (COMPANY)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ER Model Concepts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Entities and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Entity Types, Value Sets, and Key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Relationships and Relationship Types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Weak Entity Types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Roles and Attributes in Relationship Types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ER Diagrams - Notation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ER Diagram for COMPANY Schema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Alternative Notations – UML class diagrams, others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9E2BAE9-0296-7615-94E3-DC169B2A26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B596F771-CCB5-455C-8A2D-C503F4143431}" type="slidenum">
              <a:rPr lang="en-US" altLang="en-US"/>
              <a:pPr/>
              <a:t>30</a:t>
            </a:fld>
            <a:endParaRPr lang="en-CA" altLang="en-US"/>
          </a:p>
        </p:txBody>
      </p:sp>
      <p:sp>
        <p:nvSpPr>
          <p:cNvPr id="854020" name="Rectangle 1028">
            <a:extLst>
              <a:ext uri="{FF2B5EF4-FFF2-40B4-BE49-F238E27FC236}">
                <a16:creationId xmlns:a16="http://schemas.microsoft.com/office/drawing/2014/main" id="{BEC6E0AB-0C61-A021-F455-CBB4E38A7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Constraints on Relationships</a:t>
            </a:r>
          </a:p>
        </p:txBody>
      </p:sp>
      <p:sp>
        <p:nvSpPr>
          <p:cNvPr id="854021" name="Rectangle 1029">
            <a:extLst>
              <a:ext uri="{FF2B5EF4-FFF2-40B4-BE49-F238E27FC236}">
                <a16:creationId xmlns:a16="http://schemas.microsoft.com/office/drawing/2014/main" id="{A1B939DC-23DB-BF57-2982-B9CD6F46A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Constraints on Relationship Types</a:t>
            </a:r>
          </a:p>
          <a:p>
            <a:pPr lvl="1"/>
            <a:r>
              <a:rPr lang="en-US" altLang="en-US" sz="2200"/>
              <a:t>(Also known as ratio constraints)</a:t>
            </a:r>
          </a:p>
          <a:p>
            <a:pPr lvl="1"/>
            <a:r>
              <a:rPr lang="en-US" altLang="en-US" sz="2200"/>
              <a:t>Cardinality Ratio (specifies </a:t>
            </a:r>
            <a:r>
              <a:rPr lang="en-US" altLang="en-US" sz="2200" i="1"/>
              <a:t>maximum</a:t>
            </a:r>
            <a:r>
              <a:rPr lang="en-US" altLang="en-US" sz="2200"/>
              <a:t> participation) </a:t>
            </a:r>
          </a:p>
          <a:p>
            <a:pPr lvl="2"/>
            <a:r>
              <a:rPr lang="en-US" altLang="en-US" sz="2000"/>
              <a:t>One-to-one (1:1)</a:t>
            </a:r>
          </a:p>
          <a:p>
            <a:pPr lvl="2"/>
            <a:r>
              <a:rPr lang="en-US" altLang="en-US" sz="2000"/>
              <a:t>One-to-many (1:N) or Many-to-one (N:1)</a:t>
            </a:r>
          </a:p>
          <a:p>
            <a:pPr lvl="2"/>
            <a:r>
              <a:rPr lang="en-US" altLang="en-US" sz="2000"/>
              <a:t>Many-to-many (M:N)</a:t>
            </a:r>
          </a:p>
          <a:p>
            <a:pPr lvl="1"/>
            <a:r>
              <a:rPr lang="en-US" altLang="en-US" sz="2200"/>
              <a:t>Existence Dependency Constraint (specifies </a:t>
            </a:r>
            <a:r>
              <a:rPr lang="en-US" altLang="en-US" sz="2200" i="1"/>
              <a:t>minimum</a:t>
            </a:r>
            <a:r>
              <a:rPr lang="en-US" altLang="en-US" sz="2200"/>
              <a:t> participation) (also called participation constraint)</a:t>
            </a:r>
          </a:p>
          <a:p>
            <a:pPr lvl="2"/>
            <a:r>
              <a:rPr lang="en-US" altLang="en-US" sz="2000"/>
              <a:t>zero (optional participation, not existence-dependent)</a:t>
            </a:r>
          </a:p>
          <a:p>
            <a:pPr lvl="2"/>
            <a:r>
              <a:rPr lang="en-US" altLang="en-US" sz="2000"/>
              <a:t>one or more (mandatory participation, existence-dependent)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638A0E6-D256-A030-833A-1C52C63A4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94F339C1-01C3-4253-A621-CE72F175DC85}" type="slidenum">
              <a:rPr lang="en-US" altLang="en-US"/>
              <a:pPr/>
              <a:t>31</a:t>
            </a:fld>
            <a:endParaRPr lang="en-CA" altLang="en-US"/>
          </a:p>
        </p:txBody>
      </p:sp>
      <p:sp>
        <p:nvSpPr>
          <p:cNvPr id="856079" name="Rectangle 1039">
            <a:extLst>
              <a:ext uri="{FF2B5EF4-FFF2-40B4-BE49-F238E27FC236}">
                <a16:creationId xmlns:a16="http://schemas.microsoft.com/office/drawing/2014/main" id="{BC5FCF78-C8A7-89B6-926D-534722C23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25438"/>
            <a:ext cx="8418513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Many-to-one (N:1) Relationship</a:t>
            </a:r>
          </a:p>
        </p:txBody>
      </p:sp>
      <p:pic>
        <p:nvPicPr>
          <p:cNvPr id="856094" name="Picture 1054">
            <a:extLst>
              <a:ext uri="{FF2B5EF4-FFF2-40B4-BE49-F238E27FC236}">
                <a16:creationId xmlns:a16="http://schemas.microsoft.com/office/drawing/2014/main" id="{830D32CE-A64D-8AD6-6AF1-1B3C529F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2275"/>
            <a:ext cx="77724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1B6BC0F-6D06-50EA-2EC8-8242CF765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617C1B48-55EE-4C19-B4DB-07DE2D3F4DF7}" type="slidenum">
              <a:rPr lang="en-US" altLang="en-US"/>
              <a:pPr/>
              <a:t>32</a:t>
            </a:fld>
            <a:endParaRPr lang="en-CA" altLang="en-US"/>
          </a:p>
        </p:txBody>
      </p:sp>
      <p:sp>
        <p:nvSpPr>
          <p:cNvPr id="858132" name="Rectangle 1044">
            <a:extLst>
              <a:ext uri="{FF2B5EF4-FFF2-40B4-BE49-F238E27FC236}">
                <a16:creationId xmlns:a16="http://schemas.microsoft.com/office/drawing/2014/main" id="{121AF912-4EB5-0890-6E46-ED65488F7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85725"/>
            <a:ext cx="84963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/>
              <a:t>Many-to-many (M:N) Relationship</a:t>
            </a:r>
          </a:p>
        </p:txBody>
      </p:sp>
      <p:pic>
        <p:nvPicPr>
          <p:cNvPr id="858150" name="Picture 1062">
            <a:extLst>
              <a:ext uri="{FF2B5EF4-FFF2-40B4-BE49-F238E27FC236}">
                <a16:creationId xmlns:a16="http://schemas.microsoft.com/office/drawing/2014/main" id="{CAD9C4D8-C205-E36A-5E48-A00E5D28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81800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1EC7BF-3864-C081-C46A-1521219E3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E8F112F6-21F4-40D8-BA50-B1CAD86F135C}" type="slidenum">
              <a:rPr lang="en-US" altLang="en-US"/>
              <a:pPr/>
              <a:t>33</a:t>
            </a:fld>
            <a:endParaRPr lang="en-CA" altLang="en-US"/>
          </a:p>
        </p:txBody>
      </p:sp>
      <p:sp>
        <p:nvSpPr>
          <p:cNvPr id="860164" name="Rectangle 1028">
            <a:extLst>
              <a:ext uri="{FF2B5EF4-FFF2-40B4-BE49-F238E27FC236}">
                <a16:creationId xmlns:a16="http://schemas.microsoft.com/office/drawing/2014/main" id="{95EF6EA3-B9CC-850B-621E-7254175EB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/>
              <a:t>Displaying a recursive relationship</a:t>
            </a:r>
          </a:p>
        </p:txBody>
      </p:sp>
      <p:sp>
        <p:nvSpPr>
          <p:cNvPr id="860165" name="Rectangle 1029">
            <a:extLst>
              <a:ext uri="{FF2B5EF4-FFF2-40B4-BE49-F238E27FC236}">
                <a16:creationId xmlns:a16="http://schemas.microsoft.com/office/drawing/2014/main" id="{278BE8AA-DCCF-E3C5-CEC0-06B13397E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In a recursive relationship type.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Both participations are same entity type in different roles.</a:t>
            </a:r>
          </a:p>
          <a:p>
            <a:pPr lvl="1">
              <a:lnSpc>
                <a:spcPct val="80000"/>
              </a:lnSpc>
            </a:pPr>
            <a:r>
              <a:rPr lang="en-US" altLang="en-US" sz="2800"/>
              <a:t>For example, SUPERVISION relationships between EMPLOYEE (in role of supervisor or boss) and (another) EMPLOYEE (in role of subordinate or worker).</a:t>
            </a:r>
          </a:p>
          <a:p>
            <a:pPr>
              <a:lnSpc>
                <a:spcPct val="80000"/>
              </a:lnSpc>
            </a:pPr>
            <a:r>
              <a:rPr lang="en-US" altLang="en-US"/>
              <a:t>In following figure, first role participation labeled with 1 and second role participation labeled with 2.</a:t>
            </a:r>
          </a:p>
          <a:p>
            <a:pPr>
              <a:lnSpc>
                <a:spcPct val="80000"/>
              </a:lnSpc>
            </a:pPr>
            <a:r>
              <a:rPr lang="en-US" altLang="en-US"/>
              <a:t>In ER diagram, need to display role names to distinguish participations.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BF06678-7EF5-5324-B6A5-8142048D6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B052DF14-F21B-454D-86D6-5E20C2D20DE4}" type="slidenum">
              <a:rPr lang="en-US" altLang="en-US"/>
              <a:pPr/>
              <a:t>34</a:t>
            </a:fld>
            <a:endParaRPr lang="en-CA" altLang="en-US"/>
          </a:p>
        </p:txBody>
      </p:sp>
      <p:sp>
        <p:nvSpPr>
          <p:cNvPr id="862221" name="Rectangle 1037">
            <a:extLst>
              <a:ext uri="{FF2B5EF4-FFF2-40B4-BE49-F238E27FC236}">
                <a16:creationId xmlns:a16="http://schemas.microsoft.com/office/drawing/2014/main" id="{F463F479-654B-F645-6596-08F5CC9E3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-76200"/>
            <a:ext cx="8364537" cy="10525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 Recursive Relationship Supervision`</a:t>
            </a:r>
          </a:p>
        </p:txBody>
      </p:sp>
      <p:pic>
        <p:nvPicPr>
          <p:cNvPr id="862258" name="Picture 1074">
            <a:extLst>
              <a:ext uri="{FF2B5EF4-FFF2-40B4-BE49-F238E27FC236}">
                <a16:creationId xmlns:a16="http://schemas.microsoft.com/office/drawing/2014/main" id="{42648739-D62B-7DD4-1EDE-A7257752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752600"/>
            <a:ext cx="7754937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7A0AC11-6F0F-DBF4-2254-D0FB4F115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F5223B26-D85F-46B8-B27D-3244D9432703}" type="slidenum">
              <a:rPr lang="en-US" altLang="en-US"/>
              <a:pPr/>
              <a:t>35</a:t>
            </a:fld>
            <a:endParaRPr lang="en-CA" altLang="en-US"/>
          </a:p>
        </p:txBody>
      </p:sp>
      <p:sp>
        <p:nvSpPr>
          <p:cNvPr id="864258" name="Rectangle 2">
            <a:extLst>
              <a:ext uri="{FF2B5EF4-FFF2-40B4-BE49-F238E27FC236}">
                <a16:creationId xmlns:a16="http://schemas.microsoft.com/office/drawing/2014/main" id="{08666B3D-1D3D-CEFF-826F-910AD75F4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215900"/>
            <a:ext cx="7940675" cy="7683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800" b="1"/>
              <a:t>Recursive Relationship Type is: </a:t>
            </a:r>
            <a:r>
              <a:rPr lang="en-US" altLang="en-US" sz="2400" b="1"/>
              <a:t>SUPERVISION</a:t>
            </a:r>
            <a:br>
              <a:rPr lang="en-US" altLang="en-US" sz="2400" b="1"/>
            </a:br>
            <a:r>
              <a:rPr lang="en-US" altLang="en-US" sz="2800" b="1"/>
              <a:t>(participation role names are shown)</a:t>
            </a:r>
            <a:endParaRPr lang="en-US" altLang="en-US" sz="2400" b="1"/>
          </a:p>
        </p:txBody>
      </p:sp>
      <p:pic>
        <p:nvPicPr>
          <p:cNvPr id="864260" name="Picture 4">
            <a:extLst>
              <a:ext uri="{FF2B5EF4-FFF2-40B4-BE49-F238E27FC236}">
                <a16:creationId xmlns:a16="http://schemas.microsoft.com/office/drawing/2014/main" id="{A5EB0845-4399-3420-B09E-1FAD125E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56200" cy="49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D7289B5-E157-6466-E0F5-36CCFA85A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4A70B271-9DE8-419C-BB99-93D3DB2AB075}" type="slidenum">
              <a:rPr lang="en-US" altLang="en-US"/>
              <a:pPr/>
              <a:t>36</a:t>
            </a:fld>
            <a:endParaRPr lang="en-CA" altLang="en-US"/>
          </a:p>
        </p:txBody>
      </p:sp>
      <p:sp>
        <p:nvSpPr>
          <p:cNvPr id="866310" name="Rectangle 6">
            <a:extLst>
              <a:ext uri="{FF2B5EF4-FFF2-40B4-BE49-F238E27FC236}">
                <a16:creationId xmlns:a16="http://schemas.microsoft.com/office/drawing/2014/main" id="{628AC596-3959-3CBF-8A8C-12B5B9944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Attributes of Relationship types</a:t>
            </a:r>
          </a:p>
        </p:txBody>
      </p:sp>
      <p:sp>
        <p:nvSpPr>
          <p:cNvPr id="866311" name="Rectangle 7">
            <a:extLst>
              <a:ext uri="{FF2B5EF4-FFF2-40B4-BE49-F238E27FC236}">
                <a16:creationId xmlns:a16="http://schemas.microsoft.com/office/drawing/2014/main" id="{B0B0BB93-17E4-7A1C-2393-A4A29C7CC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relationship type can have attributes: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 example, HoursPerWeek of WORKS_ON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Its value for each relationship instance describes the number of hours per week that an EMPLOYEE works on a PROJECT.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A value of HoursPerWeek depends on a particular (employee, project) combination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Most relationship attributes are used with M:N relationships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 1:N relationships, they can be transferred to the entity type on the N-side of the relationship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C7AEAB1-9CAD-472F-36A0-6A9AEB613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C0303ABB-CA9C-4B93-9714-B5115813FBFC}" type="slidenum">
              <a:rPr lang="en-US" altLang="en-US"/>
              <a:pPr/>
              <a:t>37</a:t>
            </a:fld>
            <a:endParaRPr lang="en-CA" altLang="en-US"/>
          </a:p>
        </p:txBody>
      </p:sp>
      <p:sp>
        <p:nvSpPr>
          <p:cNvPr id="868354" name="Rectangle 2">
            <a:extLst>
              <a:ext uri="{FF2B5EF4-FFF2-40B4-BE49-F238E27FC236}">
                <a16:creationId xmlns:a16="http://schemas.microsoft.com/office/drawing/2014/main" id="{E057F72B-40D3-BD13-86ED-46D630EAC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Example Attribute of a Relationship Type: </a:t>
            </a:r>
            <a:br>
              <a:rPr lang="en-US" altLang="en-US"/>
            </a:br>
            <a:r>
              <a:rPr lang="en-US" altLang="en-US"/>
              <a:t>Hours of WORKS_ON</a:t>
            </a:r>
          </a:p>
        </p:txBody>
      </p:sp>
      <p:pic>
        <p:nvPicPr>
          <p:cNvPr id="868356" name="Picture 4">
            <a:extLst>
              <a:ext uri="{FF2B5EF4-FFF2-40B4-BE49-F238E27FC236}">
                <a16:creationId xmlns:a16="http://schemas.microsoft.com/office/drawing/2014/main" id="{AD15ED44-4810-AA0C-B88D-2C21336D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79563"/>
            <a:ext cx="5080000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64122E2-EC85-2151-83BE-8F9D76E15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2FCCF94B-2AE3-427D-8A72-AB3E94E85522}" type="slidenum">
              <a:rPr lang="en-US" altLang="en-US"/>
              <a:pPr/>
              <a:t>38</a:t>
            </a:fld>
            <a:endParaRPr lang="en-CA" altLang="en-US"/>
          </a:p>
        </p:txBody>
      </p:sp>
      <p:sp>
        <p:nvSpPr>
          <p:cNvPr id="870404" name="Rectangle 4">
            <a:extLst>
              <a:ext uri="{FF2B5EF4-FFF2-40B4-BE49-F238E27FC236}">
                <a16:creationId xmlns:a16="http://schemas.microsoft.com/office/drawing/2014/main" id="{C0851C94-35F1-1522-3C87-21876DA74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Notation for Constraints on Relationships</a:t>
            </a:r>
          </a:p>
        </p:txBody>
      </p:sp>
      <p:sp>
        <p:nvSpPr>
          <p:cNvPr id="870405" name="Rectangle 5">
            <a:extLst>
              <a:ext uri="{FF2B5EF4-FFF2-40B4-BE49-F238E27FC236}">
                <a16:creationId xmlns:a16="http://schemas.microsoft.com/office/drawing/2014/main" id="{1773155E-5FE6-BA37-1F41-7BD221B8C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Cardinality ratio (of a binary relationship): 1:1,, N:1, or M:N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1:NShown by placing appropriate numbers on the relationship edges.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Participation constraint (on each participating entity type): total (called existence dependency) or partial.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Total shown by double line, partial by single line.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NOTE: These are easy to specify for Binary Relationship Types.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AB92565-CBB1-839A-8CD4-B95E2B14CE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D0E58245-9AE2-4E13-87E0-FE07BF607B72}" type="slidenum">
              <a:rPr lang="en-US" altLang="en-US"/>
              <a:pPr/>
              <a:t>39</a:t>
            </a:fld>
            <a:endParaRPr lang="en-CA" altLang="en-US"/>
          </a:p>
        </p:txBody>
      </p:sp>
      <p:sp>
        <p:nvSpPr>
          <p:cNvPr id="872452" name="Rectangle 4">
            <a:extLst>
              <a:ext uri="{FF2B5EF4-FFF2-40B4-BE49-F238E27FC236}">
                <a16:creationId xmlns:a16="http://schemas.microsoft.com/office/drawing/2014/main" id="{2AC4080E-2DAF-901B-9A5C-15872EC20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(min, max) notation for relationship structural constraints:</a:t>
            </a:r>
          </a:p>
        </p:txBody>
      </p:sp>
      <p:sp>
        <p:nvSpPr>
          <p:cNvPr id="872453" name="Rectangle 5">
            <a:extLst>
              <a:ext uri="{FF2B5EF4-FFF2-40B4-BE49-F238E27FC236}">
                <a16:creationId xmlns:a16="http://schemas.microsoft.com/office/drawing/2014/main" id="{53F0175A-9F97-CCAE-861F-669FBFCF0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Specified on each participation of an entity type E in a relationship type 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Specifies that each entity e in E participates in at least </a:t>
            </a:r>
            <a:r>
              <a:rPr lang="en-US" altLang="en-US" sz="2000" i="1"/>
              <a:t>min</a:t>
            </a:r>
            <a:r>
              <a:rPr lang="en-US" altLang="en-US" sz="2000"/>
              <a:t> and at most </a:t>
            </a:r>
            <a:r>
              <a:rPr lang="en-US" altLang="en-US" sz="2000" i="1"/>
              <a:t>max</a:t>
            </a:r>
            <a:r>
              <a:rPr lang="en-US" altLang="en-US" sz="2000"/>
              <a:t> relationship instances in 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Default(no constraint): min</a:t>
            </a:r>
            <a:r>
              <a:rPr lang="en-US" altLang="en-US" sz="2000">
                <a:sym typeface="Symbol" panose="05050102010706020507" pitchFamily="18" charset="2"/>
              </a:rPr>
              <a:t>=0, max=n (signifying no limit)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ym typeface="Symbol" panose="05050102010706020507" pitchFamily="18" charset="2"/>
              </a:rPr>
              <a:t>Must have minmax, min0, max 1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ym typeface="Symbol" panose="05050102010706020507" pitchFamily="18" charset="2"/>
              </a:rPr>
              <a:t>Derived from the knowledge of mini-world constraints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sym typeface="Symbol" panose="05050102010706020507" pitchFamily="18" charset="2"/>
              </a:rPr>
              <a:t>Examples: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ym typeface="Symbol" panose="05050102010706020507" pitchFamily="18" charset="2"/>
              </a:rPr>
              <a:t>A department has exactly one manager and an employee can manage at most one department.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Specify (0,1) for participation of EMPLOYEE in MANAGES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Specify (1,1) for participation of DEPARTMENT in MANAGES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ym typeface="Symbol" panose="05050102010706020507" pitchFamily="18" charset="2"/>
              </a:rPr>
              <a:t>An employee can work for exactly one department but a department can have any number of employees.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Specify (1,1) for participation of EMPLOYEE in WORKS_FOR</a:t>
            </a:r>
          </a:p>
          <a:p>
            <a:pPr lvl="2"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Specify (0,n) for participation of DEPARTMENT in WORKS_FOR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04198EC-647B-E620-6D60-295B53201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6FE3617-52DD-473E-9595-C3DFE404E654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900098" name="Rectangle 2">
            <a:extLst>
              <a:ext uri="{FF2B5EF4-FFF2-40B4-BE49-F238E27FC236}">
                <a16:creationId xmlns:a16="http://schemas.microsoft.com/office/drawing/2014/main" id="{45E2C63B-4184-5F9D-CFC8-7A7C424A4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Overview of Database Design Process</a:t>
            </a:r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7C078F26-404D-2AF5-8E33-04447D29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main activities:</a:t>
            </a:r>
          </a:p>
          <a:p>
            <a:pPr lvl="1"/>
            <a:r>
              <a:rPr lang="en-US" altLang="en-US"/>
              <a:t>Database design</a:t>
            </a:r>
          </a:p>
          <a:p>
            <a:pPr lvl="1"/>
            <a:r>
              <a:rPr lang="en-US" altLang="en-US"/>
              <a:t>Applications design</a:t>
            </a:r>
          </a:p>
          <a:p>
            <a:r>
              <a:rPr lang="en-US" altLang="en-US"/>
              <a:t>Focus in this chapter on database design</a:t>
            </a:r>
          </a:p>
          <a:p>
            <a:pPr lvl="1"/>
            <a:r>
              <a:rPr lang="en-US" altLang="en-US"/>
              <a:t>To design the conceptual schema for a database application</a:t>
            </a:r>
          </a:p>
          <a:p>
            <a:r>
              <a:rPr lang="en-US" altLang="en-US"/>
              <a:t>Applications design focuses on the programs and interfaces that access the database</a:t>
            </a:r>
          </a:p>
          <a:p>
            <a:pPr lvl="1"/>
            <a:r>
              <a:rPr lang="en-US" altLang="en-US"/>
              <a:t>Generally considered part of software engineering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D089D5F-C897-18F7-7872-64FCD7C07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76DF7F66-CD60-48EF-BF9E-6B37E8987BEF}" type="slidenum">
              <a:rPr lang="en-US" altLang="en-US"/>
              <a:pPr/>
              <a:t>40</a:t>
            </a:fld>
            <a:endParaRPr lang="en-CA" altLang="en-US"/>
          </a:p>
        </p:txBody>
      </p:sp>
      <p:sp>
        <p:nvSpPr>
          <p:cNvPr id="874520" name="Rectangle 24">
            <a:extLst>
              <a:ext uri="{FF2B5EF4-FFF2-40B4-BE49-F238E27FC236}">
                <a16:creationId xmlns:a16="http://schemas.microsoft.com/office/drawing/2014/main" id="{7484A8FB-C605-15E4-A2F5-0AF2B04B0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(min,max) notation for relationship constraints</a:t>
            </a:r>
          </a:p>
        </p:txBody>
      </p:sp>
      <p:pic>
        <p:nvPicPr>
          <p:cNvPr id="874523" name="Picture 27">
            <a:extLst>
              <a:ext uri="{FF2B5EF4-FFF2-40B4-BE49-F238E27FC236}">
                <a16:creationId xmlns:a16="http://schemas.microsoft.com/office/drawing/2014/main" id="{915FD34F-3C81-A1B4-B7F7-DAA965C3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09800"/>
            <a:ext cx="777398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4524" name="Text Box 28">
            <a:extLst>
              <a:ext uri="{FF2B5EF4-FFF2-40B4-BE49-F238E27FC236}">
                <a16:creationId xmlns:a16="http://schemas.microsoft.com/office/drawing/2014/main" id="{685B4258-C05E-8FC4-EEF3-C912FFC62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647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Read the min,max numbers next to the entity type and looking </a:t>
            </a:r>
            <a:r>
              <a:rPr lang="en-US" altLang="en-US" b="1"/>
              <a:t>away from </a:t>
            </a:r>
            <a:r>
              <a:rPr lang="en-US" altLang="en-US"/>
              <a:t>the entity type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E7B73FC-DC6C-EAB1-A628-4F24F420C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1645D9B-A08C-4748-803D-9AAD1A144131}" type="slidenum">
              <a:rPr lang="en-US" altLang="en-US"/>
              <a:pPr/>
              <a:t>41</a:t>
            </a:fld>
            <a:endParaRPr lang="en-CA" altLang="en-US"/>
          </a:p>
        </p:txBody>
      </p:sp>
      <p:sp>
        <p:nvSpPr>
          <p:cNvPr id="876546" name="Rectangle 2">
            <a:extLst>
              <a:ext uri="{FF2B5EF4-FFF2-40B4-BE49-F238E27FC236}">
                <a16:creationId xmlns:a16="http://schemas.microsoft.com/office/drawing/2014/main" id="{12A24CDD-42A3-DDE1-6D3E-EA6A49853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8429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/>
              <a:t>COMPANY ER Schema Diagram using (min, max) notation</a:t>
            </a:r>
          </a:p>
        </p:txBody>
      </p:sp>
      <p:pic>
        <p:nvPicPr>
          <p:cNvPr id="876548" name="Picture 4">
            <a:extLst>
              <a:ext uri="{FF2B5EF4-FFF2-40B4-BE49-F238E27FC236}">
                <a16:creationId xmlns:a16="http://schemas.microsoft.com/office/drawing/2014/main" id="{F616875A-D3EB-76D4-6CA9-9BB8BE96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EFFE9F9-50ED-66FB-D568-67A578E94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EEE683B4-C1FD-4C9F-B66E-A8FDFAEC0D5D}" type="slidenum">
              <a:rPr lang="en-US" altLang="en-US"/>
              <a:pPr/>
              <a:t>42</a:t>
            </a:fld>
            <a:endParaRPr lang="en-CA" altLang="en-US"/>
          </a:p>
        </p:txBody>
      </p:sp>
      <p:sp>
        <p:nvSpPr>
          <p:cNvPr id="902146" name="Rectangle 2">
            <a:extLst>
              <a:ext uri="{FF2B5EF4-FFF2-40B4-BE49-F238E27FC236}">
                <a16:creationId xmlns:a16="http://schemas.microsoft.com/office/drawing/2014/main" id="{1B3FD20E-51B4-8176-E02B-26FC908F8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diagrammatic notation</a:t>
            </a:r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E80791BD-2E19-6888-1B89-B1994AF35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ER diagrams is one popular example for displaying database schemas</a:t>
            </a:r>
          </a:p>
          <a:p>
            <a:r>
              <a:rPr lang="en-US" altLang="en-US"/>
              <a:t>Many other notations exist in the literature and in various database design and modeling tools</a:t>
            </a:r>
          </a:p>
          <a:p>
            <a:r>
              <a:rPr lang="en-US" altLang="en-US"/>
              <a:t>Appendix A illustrates some of the alternative notations that have been used</a:t>
            </a:r>
          </a:p>
          <a:p>
            <a:r>
              <a:rPr lang="en-US" altLang="en-US"/>
              <a:t>UML class diagrams is representative of another way of displaying ER concepts that is used in several commercial design tools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1FCA476-CCE4-23C3-79B8-C70FC8527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5FB35F27-28E8-49B5-A8F3-798A84746902}" type="slidenum">
              <a:rPr lang="en-US" altLang="en-US"/>
              <a:pPr/>
              <a:t>43</a:t>
            </a:fld>
            <a:endParaRPr lang="en-CA" altLang="en-US"/>
          </a:p>
        </p:txBody>
      </p:sp>
      <p:sp>
        <p:nvSpPr>
          <p:cNvPr id="925698" name="Rectangle 2">
            <a:extLst>
              <a:ext uri="{FF2B5EF4-FFF2-40B4-BE49-F238E27FC236}">
                <a16:creationId xmlns:a16="http://schemas.microsoft.com/office/drawing/2014/main" id="{88D6D100-0688-2C57-B9B0-7746B7CFB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Summary of notation for ER diagrams</a:t>
            </a:r>
          </a:p>
        </p:txBody>
      </p:sp>
      <p:pic>
        <p:nvPicPr>
          <p:cNvPr id="925700" name="Picture 4">
            <a:extLst>
              <a:ext uri="{FF2B5EF4-FFF2-40B4-BE49-F238E27FC236}">
                <a16:creationId xmlns:a16="http://schemas.microsoft.com/office/drawing/2014/main" id="{7449A6EC-9DBD-77CB-E63A-98733392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943DD50-5CB9-48C6-739D-E241213F81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8918788E-8106-48F5-9F85-0B24792C871F}" type="slidenum">
              <a:rPr lang="en-US" altLang="en-US"/>
              <a:pPr/>
              <a:t>44</a:t>
            </a:fld>
            <a:endParaRPr lang="en-CA" altLang="en-US"/>
          </a:p>
        </p:txBody>
      </p:sp>
      <p:sp>
        <p:nvSpPr>
          <p:cNvPr id="903170" name="Rectangle 2">
            <a:extLst>
              <a:ext uri="{FF2B5EF4-FFF2-40B4-BE49-F238E27FC236}">
                <a16:creationId xmlns:a16="http://schemas.microsoft.com/office/drawing/2014/main" id="{A09A5A2C-E577-3823-C8A1-424B9CE92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UML class diagrams</a:t>
            </a:r>
          </a:p>
        </p:txBody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BA47900C-F451-76FF-F755-819844230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Represent classes (similar to entity types) as large rounded boxes with three sections: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Top section includes entity type (class) name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Second section includes attributes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Third section includes class operations (operations are not in basic ER model)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Relationships (called associations) represented as lines connecting the classes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Other UML terminology also differs from ER terminology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Used in database design and object-oriented software design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UML has many other types of diagrams for software design (see Chapter 12)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5D44B3-1FE2-BB73-CF06-69387B9A9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E3DA6CA8-6531-4B49-A4D7-6162FFA6354B}" type="slidenum">
              <a:rPr lang="en-US" altLang="en-US"/>
              <a:pPr/>
              <a:t>45</a:t>
            </a:fld>
            <a:endParaRPr lang="en-CA" altLang="en-US"/>
          </a:p>
        </p:txBody>
      </p:sp>
      <p:sp>
        <p:nvSpPr>
          <p:cNvPr id="926722" name="Rectangle 2">
            <a:extLst>
              <a:ext uri="{FF2B5EF4-FFF2-40B4-BE49-F238E27FC236}">
                <a16:creationId xmlns:a16="http://schemas.microsoft.com/office/drawing/2014/main" id="{77020809-A178-137C-C161-4F35720E1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UML class diagram for COMPANY database schema</a:t>
            </a:r>
          </a:p>
        </p:txBody>
      </p:sp>
      <p:pic>
        <p:nvPicPr>
          <p:cNvPr id="926724" name="Picture 4">
            <a:extLst>
              <a:ext uri="{FF2B5EF4-FFF2-40B4-BE49-F238E27FC236}">
                <a16:creationId xmlns:a16="http://schemas.microsoft.com/office/drawing/2014/main" id="{26792D86-4A03-6D05-E6A3-FE8BD16D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600200"/>
            <a:ext cx="6854825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0D8AFF-5CCF-3294-BA82-AC50625C7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348A34A-5026-43C8-A157-107F8386E47A}" type="slidenum">
              <a:rPr lang="en-US" altLang="en-US"/>
              <a:pPr/>
              <a:t>46</a:t>
            </a:fld>
            <a:endParaRPr lang="en-CA" altLang="en-US"/>
          </a:p>
        </p:txBody>
      </p:sp>
      <p:sp>
        <p:nvSpPr>
          <p:cNvPr id="904194" name="Rectangle 2">
            <a:extLst>
              <a:ext uri="{FF2B5EF4-FFF2-40B4-BE49-F238E27FC236}">
                <a16:creationId xmlns:a16="http://schemas.microsoft.com/office/drawing/2014/main" id="{4BBF5840-6D85-5867-1E78-BF14411ED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Other alternative diagrammatic notations</a:t>
            </a:r>
          </a:p>
        </p:txBody>
      </p:sp>
      <p:pic>
        <p:nvPicPr>
          <p:cNvPr id="904196" name="Picture 4">
            <a:extLst>
              <a:ext uri="{FF2B5EF4-FFF2-40B4-BE49-F238E27FC236}">
                <a16:creationId xmlns:a16="http://schemas.microsoft.com/office/drawing/2014/main" id="{D8EBF348-2AD5-62A2-6692-B829996C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524000"/>
            <a:ext cx="40417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7700F64-2713-E396-24D1-643B21C56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47600414-6CCA-494F-8EBC-D52551A6252D}" type="slidenum">
              <a:rPr lang="en-US" altLang="en-US"/>
              <a:pPr/>
              <a:t>47</a:t>
            </a:fld>
            <a:endParaRPr lang="en-CA" altLang="en-US"/>
          </a:p>
        </p:txBody>
      </p:sp>
      <p:sp>
        <p:nvSpPr>
          <p:cNvPr id="878596" name="Rectangle 4">
            <a:extLst>
              <a:ext uri="{FF2B5EF4-FFF2-40B4-BE49-F238E27FC236}">
                <a16:creationId xmlns:a16="http://schemas.microsoft.com/office/drawing/2014/main" id="{A7B551F2-8AC5-5D1A-B404-25FB2A16F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Relationships of Higher Degree</a:t>
            </a:r>
          </a:p>
        </p:txBody>
      </p:sp>
      <p:sp>
        <p:nvSpPr>
          <p:cNvPr id="878597" name="Rectangle 5">
            <a:extLst>
              <a:ext uri="{FF2B5EF4-FFF2-40B4-BE49-F238E27FC236}">
                <a16:creationId xmlns:a16="http://schemas.microsoft.com/office/drawing/2014/main" id="{D3CE9301-E280-B0A6-03A7-B54C57900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Relationship types of degree 2 are called binary</a:t>
            </a:r>
          </a:p>
          <a:p>
            <a:r>
              <a:rPr lang="en-US" altLang="en-US"/>
              <a:t>Relationship types of degree 3 are called ternary and of degree n are called n-ary</a:t>
            </a:r>
          </a:p>
          <a:p>
            <a:r>
              <a:rPr lang="en-US" altLang="en-US"/>
              <a:t>In general, an n-ary relationship is not equivalent to n binary relationships</a:t>
            </a:r>
          </a:p>
          <a:p>
            <a:r>
              <a:rPr lang="en-US" altLang="en-US"/>
              <a:t>Constraints are harder to specify for higher-degree relationships (n &gt; 2) than for binary relationships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B957E1-E20F-4902-FC98-51B3AD136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B87430B2-D499-46F2-8999-B57C28BDEF05}" type="slidenum">
              <a:rPr lang="en-US" altLang="en-US"/>
              <a:pPr/>
              <a:t>48</a:t>
            </a:fld>
            <a:endParaRPr lang="en-CA" altLang="en-US"/>
          </a:p>
        </p:txBody>
      </p:sp>
      <p:sp>
        <p:nvSpPr>
          <p:cNvPr id="907266" name="Rectangle 2">
            <a:extLst>
              <a:ext uri="{FF2B5EF4-FFF2-40B4-BE49-F238E27FC236}">
                <a16:creationId xmlns:a16="http://schemas.microsoft.com/office/drawing/2014/main" id="{A6FD654C-FB29-8582-24B0-AC349BB46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Discussion of n-ary relationships (n &gt; 2)</a:t>
            </a:r>
          </a:p>
        </p:txBody>
      </p:sp>
      <p:sp>
        <p:nvSpPr>
          <p:cNvPr id="907267" name="Rectangle 3">
            <a:extLst>
              <a:ext uri="{FF2B5EF4-FFF2-40B4-BE49-F238E27FC236}">
                <a16:creationId xmlns:a16="http://schemas.microsoft.com/office/drawing/2014/main" id="{D3E95516-B9FB-0086-5558-DA6C5E1BE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In general, 3 binary relationships can represent different information than a single ternary relationship (see Figure 3.17a and b on next slide)</a:t>
            </a:r>
          </a:p>
          <a:p>
            <a:r>
              <a:rPr lang="en-US" altLang="en-US" sz="2400"/>
              <a:t>If needed, the binary and n-ary relationships can all be included in the schema design (see Figure 3.17a and b, where all relationships convey different meanings)</a:t>
            </a:r>
          </a:p>
          <a:p>
            <a:r>
              <a:rPr lang="en-US" altLang="en-US" sz="2400"/>
              <a:t>In some cases, a ternary relationship can be represented as a weak entity if the data model allows a weak entity type to have multiple identifying relationships (and hence multiple owner entity types) (see Figure 3.17c)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FAAAF64-A611-EB08-0B4B-A3ACD4057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20F62097-97E8-4C89-AE28-FE38905FBEBF}" type="slidenum">
              <a:rPr lang="en-US" altLang="en-US"/>
              <a:pPr/>
              <a:t>49</a:t>
            </a:fld>
            <a:endParaRPr lang="en-CA" altLang="en-US"/>
          </a:p>
        </p:txBody>
      </p:sp>
      <p:sp>
        <p:nvSpPr>
          <p:cNvPr id="909314" name="Rectangle 1026">
            <a:extLst>
              <a:ext uri="{FF2B5EF4-FFF2-40B4-BE49-F238E27FC236}">
                <a16:creationId xmlns:a16="http://schemas.microsoft.com/office/drawing/2014/main" id="{E6909558-C9A2-449F-B05B-2B1609847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a ternary relationship</a:t>
            </a:r>
          </a:p>
        </p:txBody>
      </p:sp>
      <p:pic>
        <p:nvPicPr>
          <p:cNvPr id="909317" name="Picture 1029">
            <a:extLst>
              <a:ext uri="{FF2B5EF4-FFF2-40B4-BE49-F238E27FC236}">
                <a16:creationId xmlns:a16="http://schemas.microsoft.com/office/drawing/2014/main" id="{59C9FCA9-AEF8-805B-7345-018F828E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9576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DAA1E6-302D-45B4-4805-D3A22E9CA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939F33DC-DD9D-4CA9-9CC1-D22F30959B94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910338" name="Rectangle 2">
            <a:extLst>
              <a:ext uri="{FF2B5EF4-FFF2-40B4-BE49-F238E27FC236}">
                <a16:creationId xmlns:a16="http://schemas.microsoft.com/office/drawing/2014/main" id="{41DA55F6-2A91-F8E2-DFBE-04D0D68EC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Overview of Database Design Process</a:t>
            </a:r>
          </a:p>
        </p:txBody>
      </p:sp>
      <p:pic>
        <p:nvPicPr>
          <p:cNvPr id="910340" name="Picture 4">
            <a:extLst>
              <a:ext uri="{FF2B5EF4-FFF2-40B4-BE49-F238E27FC236}">
                <a16:creationId xmlns:a16="http://schemas.microsoft.com/office/drawing/2014/main" id="{002B0EC8-5D3D-CFA9-9B0D-8F4DB87F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2088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43E59A1-9898-8EB8-6B70-BF772BFD4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6293F73C-879F-47E4-B902-85AE5BB467E9}" type="slidenum">
              <a:rPr lang="en-US" altLang="en-US"/>
              <a:pPr/>
              <a:t>50</a:t>
            </a:fld>
            <a:endParaRPr lang="en-CA" altLang="en-US"/>
          </a:p>
        </p:txBody>
      </p:sp>
      <p:sp>
        <p:nvSpPr>
          <p:cNvPr id="908290" name="Rectangle 1026">
            <a:extLst>
              <a:ext uri="{FF2B5EF4-FFF2-40B4-BE49-F238E27FC236}">
                <a16:creationId xmlns:a16="http://schemas.microsoft.com/office/drawing/2014/main" id="{D2C68DD8-E587-BBA4-A3A0-5BCE6D31D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Discussion of n-ary relationships (n &gt; 2)</a:t>
            </a:r>
          </a:p>
        </p:txBody>
      </p:sp>
      <p:sp>
        <p:nvSpPr>
          <p:cNvPr id="908291" name="Rectangle 1027">
            <a:extLst>
              <a:ext uri="{FF2B5EF4-FFF2-40B4-BE49-F238E27FC236}">
                <a16:creationId xmlns:a16="http://schemas.microsoft.com/office/drawing/2014/main" id="{4340C168-DE1D-4970-8808-080A1FCDA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a particular binary relationship can be derived from a higher-degree relationship at all times, then it is redundant</a:t>
            </a:r>
          </a:p>
          <a:p>
            <a:r>
              <a:rPr lang="en-US" altLang="en-US"/>
              <a:t>For example, the TAUGHT_DURING binary relationship in Figure 3.18 (see next slide) can be derived from the ternary relationship OFFERS (based on the meaning of the relationships)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5D54BB0-5DC0-5BE2-9B4B-A2B13952C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BF8C24B9-AD20-4907-B8D1-B5FF9EFF969B}" type="slidenum">
              <a:rPr lang="en-US" altLang="en-US"/>
              <a:pPr/>
              <a:t>51</a:t>
            </a:fld>
            <a:endParaRPr lang="en-CA" altLang="en-US"/>
          </a:p>
        </p:txBody>
      </p:sp>
      <p:sp>
        <p:nvSpPr>
          <p:cNvPr id="905218" name="Rectangle 1026">
            <a:extLst>
              <a:ext uri="{FF2B5EF4-FFF2-40B4-BE49-F238E27FC236}">
                <a16:creationId xmlns:a16="http://schemas.microsoft.com/office/drawing/2014/main" id="{8EDC67E6-9C44-80F4-6B73-3E7E739FD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Another example of a ternary relationship</a:t>
            </a:r>
          </a:p>
        </p:txBody>
      </p:sp>
      <p:pic>
        <p:nvPicPr>
          <p:cNvPr id="905221" name="Picture 1029">
            <a:extLst>
              <a:ext uri="{FF2B5EF4-FFF2-40B4-BE49-F238E27FC236}">
                <a16:creationId xmlns:a16="http://schemas.microsoft.com/office/drawing/2014/main" id="{6C32CCB3-39D7-3F89-0349-77C55BD0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05000"/>
            <a:ext cx="798988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7A32888-9C18-24C1-C113-0CDC6EFA4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61B27821-189C-4C37-BC28-7C97915C81EA}" type="slidenum">
              <a:rPr lang="en-US" altLang="en-US"/>
              <a:pPr/>
              <a:t>52</a:t>
            </a:fld>
            <a:endParaRPr lang="en-CA" altLang="en-US"/>
          </a:p>
        </p:txBody>
      </p:sp>
      <p:sp>
        <p:nvSpPr>
          <p:cNvPr id="906242" name="Rectangle 1026">
            <a:extLst>
              <a:ext uri="{FF2B5EF4-FFF2-40B4-BE49-F238E27FC236}">
                <a16:creationId xmlns:a16="http://schemas.microsoft.com/office/drawing/2014/main" id="{9047CD88-79DE-3A31-C26A-239C40AB3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Displaying constraints on higher-degree relationships</a:t>
            </a:r>
          </a:p>
        </p:txBody>
      </p:sp>
      <p:sp>
        <p:nvSpPr>
          <p:cNvPr id="906243" name="Rectangle 1027">
            <a:extLst>
              <a:ext uri="{FF2B5EF4-FFF2-40B4-BE49-F238E27FC236}">
                <a16:creationId xmlns:a16="http://schemas.microsoft.com/office/drawing/2014/main" id="{65243223-F93F-177D-2AE8-B6E5C17E9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The (min, max) constraints can be displayed on the edges – however, they do not fully describe the constraints</a:t>
            </a:r>
          </a:p>
          <a:p>
            <a:r>
              <a:rPr lang="en-US" altLang="en-US" sz="2400"/>
              <a:t>Displaying a 1, M, or N indicates additional constraints</a:t>
            </a:r>
          </a:p>
          <a:p>
            <a:pPr lvl="1"/>
            <a:r>
              <a:rPr lang="en-US" altLang="en-US" sz="2200"/>
              <a:t>An M or N indicates no constraint</a:t>
            </a:r>
          </a:p>
          <a:p>
            <a:pPr lvl="1"/>
            <a:r>
              <a:rPr lang="en-US" altLang="en-US" sz="2200"/>
              <a:t>A 1 indicates that an entity can participate in at most one relationship instance </a:t>
            </a:r>
            <a:r>
              <a:rPr lang="en-US" altLang="en-US" sz="2200" i="1"/>
              <a:t>that has a particular combination of the other participating entities</a:t>
            </a:r>
          </a:p>
          <a:p>
            <a:r>
              <a:rPr lang="en-US" altLang="en-US" sz="2400"/>
              <a:t>In general, both (min, max) and 1, M, or N are needed to describe fully the constraints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E2C815-ADE5-6E2D-8B54-22A3F840E7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C7BEC41E-95D3-4CB6-B262-76A3A8C178E8}" type="slidenum">
              <a:rPr lang="en-US" altLang="en-US"/>
              <a:pPr/>
              <a:t>53</a:t>
            </a:fld>
            <a:endParaRPr lang="en-CA" altLang="en-US"/>
          </a:p>
        </p:txBody>
      </p:sp>
      <p:sp>
        <p:nvSpPr>
          <p:cNvPr id="880644" name="Rectangle 4">
            <a:extLst>
              <a:ext uri="{FF2B5EF4-FFF2-40B4-BE49-F238E27FC236}">
                <a16:creationId xmlns:a16="http://schemas.microsoft.com/office/drawing/2014/main" id="{6B9813C3-CE44-486F-D239-F563D1A7F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Modeling Tools</a:t>
            </a:r>
          </a:p>
        </p:txBody>
      </p:sp>
      <p:sp>
        <p:nvSpPr>
          <p:cNvPr id="880645" name="Rectangle 5">
            <a:extLst>
              <a:ext uri="{FF2B5EF4-FFF2-40B4-BE49-F238E27FC236}">
                <a16:creationId xmlns:a16="http://schemas.microsoft.com/office/drawing/2014/main" id="{24CCA672-8921-E65F-FA88-F1D09265A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number of popular tools that cover conceptual modeling and mapping into relational schema design. 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Examples: ERWin, S- Designer (Enterprise Application Suite), ER- Studio,  etc.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POSITIVES: 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Serves as documentation of application requirements, easy user interface - mostly graphics editor support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NEGATIVES: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Most tools lack a proper distinct notation for relationships with relationship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Mostly represent a relational design in a diagrammatic form rather than a conceptual ER-based design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/>
              <a:t>(See Chapter 12 for details)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6A47FBB-C548-6B3C-667B-781F3BD56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DDD03E25-113E-4E7C-BF29-CBFF14B764EC}" type="slidenum">
              <a:rPr lang="en-US" altLang="en-US"/>
              <a:pPr/>
              <a:t>54</a:t>
            </a:fld>
            <a:endParaRPr lang="en-CA" altLang="en-US"/>
          </a:p>
        </p:txBody>
      </p:sp>
      <p:sp>
        <p:nvSpPr>
          <p:cNvPr id="884738" name="Text Box 2">
            <a:extLst>
              <a:ext uri="{FF2B5EF4-FFF2-40B4-BE49-F238E27FC236}">
                <a16:creationId xmlns:a16="http://schemas.microsoft.com/office/drawing/2014/main" id="{6AE98C99-2294-DE20-D10A-B873E791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6875"/>
            <a:ext cx="7288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800000"/>
                </a:solidFill>
              </a:rPr>
              <a:t>Some of the Currently Available Automated Database Design Tools</a:t>
            </a:r>
          </a:p>
        </p:txBody>
      </p:sp>
      <p:graphicFrame>
        <p:nvGraphicFramePr>
          <p:cNvPr id="884809" name="Group 73">
            <a:extLst>
              <a:ext uri="{FF2B5EF4-FFF2-40B4-BE49-F238E27FC236}">
                <a16:creationId xmlns:a16="http://schemas.microsoft.com/office/drawing/2014/main" id="{F6C01EA4-4837-2998-3943-52040F41A409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47800"/>
          <a:ext cx="8664575" cy="5046663"/>
        </p:xfrm>
        <a:graphic>
          <a:graphicData uri="http://schemas.openxmlformats.org/drawingml/2006/table">
            <a:tbl>
              <a:tblPr/>
              <a:tblGrid>
                <a:gridCol w="1446213">
                  <a:extLst>
                    <a:ext uri="{9D8B030D-6E8A-4147-A177-3AD203B41FA5}">
                      <a16:colId xmlns:a16="http://schemas.microsoft.com/office/drawing/2014/main" val="2909801509"/>
                    </a:ext>
                  </a:extLst>
                </a:gridCol>
                <a:gridCol w="2713037">
                  <a:extLst>
                    <a:ext uri="{9D8B030D-6E8A-4147-A177-3AD203B41FA5}">
                      <a16:colId xmlns:a16="http://schemas.microsoft.com/office/drawing/2014/main" val="3945662878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val="1527430517"/>
                    </a:ext>
                  </a:extLst>
                </a:gridCol>
              </a:tblGrid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TOOL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FUNCTIONALITY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522733"/>
                  </a:ext>
                </a:extLst>
              </a:tr>
              <a:tr h="371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Embarcadero Technologies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ER Studio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Modeling in ER and IDEF1X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139735"/>
                  </a:ext>
                </a:extLst>
              </a:tr>
              <a:tr h="3254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DB Artisan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administration, space and security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18143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Oracle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Developer 2000/Designer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Database modeling, application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871974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Popkin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System Architect 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object modeling, process modeling, structured analysis/design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071101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Platinum (Computer Associates)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Enterprise Modeling Suite: Erwin, BPWin, Paradigm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Data, process, and business component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135034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Persistence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Pwertier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Mapping from O-O to relational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909841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Rational (IBM)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Rational Rose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UML Modeling &amp; application generation in C++/JAVA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38147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Resolution Ltd.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Xcase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Conceptual modeling up to code 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84298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Sybase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Enterprise Application Suite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business logic modeling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7195"/>
                  </a:ext>
                </a:extLst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Visio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Visio Enterprise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 sz="220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rgbClr val="8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0033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Data modeling, design/reengineering Visual Basic/C++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1538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3BEDF7C-1DBD-1B3E-3729-F6846E217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FCD783E0-EE2B-47B0-AA7A-30D15F3CC464}" type="slidenum">
              <a:rPr lang="en-US" altLang="en-US"/>
              <a:pPr/>
              <a:t>55</a:t>
            </a:fld>
            <a:endParaRPr lang="en-CA" altLang="en-US"/>
          </a:p>
        </p:txBody>
      </p:sp>
      <p:sp>
        <p:nvSpPr>
          <p:cNvPr id="890884" name="Rectangle 4">
            <a:extLst>
              <a:ext uri="{FF2B5EF4-FFF2-40B4-BE49-F238E27FC236}">
                <a16:creationId xmlns:a16="http://schemas.microsoft.com/office/drawing/2014/main" id="{9090CC84-C922-48E2-448B-1583BC8DE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Entity-Relationship (EER) Model (in next chapter)</a:t>
            </a:r>
          </a:p>
        </p:txBody>
      </p:sp>
      <p:sp>
        <p:nvSpPr>
          <p:cNvPr id="890885" name="Rectangle 5">
            <a:extLst>
              <a:ext uri="{FF2B5EF4-FFF2-40B4-BE49-F238E27FC236}">
                <a16:creationId xmlns:a16="http://schemas.microsoft.com/office/drawing/2014/main" id="{8FFACC45-5D8E-5A75-5138-46FB31BA2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The entity relationship model in its original form did not support the specialization and generalization abstractions</a:t>
            </a:r>
          </a:p>
          <a:p>
            <a:r>
              <a:rPr lang="en-US" altLang="en-US"/>
              <a:t>Next chapter illustrates how the ER model can be extended with </a:t>
            </a:r>
          </a:p>
          <a:p>
            <a:pPr lvl="1"/>
            <a:r>
              <a:rPr lang="en-US" altLang="en-US"/>
              <a:t>Type-subtype and set-subset relationships</a:t>
            </a:r>
          </a:p>
          <a:p>
            <a:pPr lvl="1"/>
            <a:r>
              <a:rPr lang="en-US" altLang="en-US"/>
              <a:t>Specialization/Generalization Hierarchies</a:t>
            </a:r>
          </a:p>
          <a:p>
            <a:pPr lvl="1"/>
            <a:r>
              <a:rPr lang="en-US" altLang="en-US"/>
              <a:t>Notation to display them in EER diagrams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3B3D7D-7DE8-7C90-91D5-8B1F4DC56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1B3E46C5-8D32-4EF2-B367-DE843F9EAC43}" type="slidenum">
              <a:rPr lang="en-US" altLang="en-US"/>
              <a:pPr/>
              <a:t>56</a:t>
            </a:fld>
            <a:endParaRPr lang="en-CA" altLang="en-US"/>
          </a:p>
        </p:txBody>
      </p:sp>
      <p:sp>
        <p:nvSpPr>
          <p:cNvPr id="896002" name="Rectangle 2">
            <a:extLst>
              <a:ext uri="{FF2B5EF4-FFF2-40B4-BE49-F238E27FC236}">
                <a16:creationId xmlns:a16="http://schemas.microsoft.com/office/drawing/2014/main" id="{1FA61324-B051-90E7-7261-4F1285B7A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Summary</a:t>
            </a:r>
          </a:p>
        </p:txBody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F3829527-A23A-6ADD-5DD4-D78BD7DD7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ER Model Concepts: Entities, attributes, relationships</a:t>
            </a:r>
          </a:p>
          <a:p>
            <a:r>
              <a:rPr lang="en-US" altLang="en-US"/>
              <a:t>Constraints in the ER model</a:t>
            </a:r>
          </a:p>
          <a:p>
            <a:r>
              <a:rPr lang="en-US" altLang="en-US"/>
              <a:t>Using ER in step-by-step conceptual schema design for the COMPANY database</a:t>
            </a:r>
          </a:p>
          <a:p>
            <a:r>
              <a:rPr lang="en-US" altLang="en-US"/>
              <a:t>ER Diagrams - Notation</a:t>
            </a:r>
          </a:p>
          <a:p>
            <a:r>
              <a:rPr lang="en-US" altLang="en-US"/>
              <a:t>Alternative Notations – UML class diagrams, others</a:t>
            </a:r>
          </a:p>
          <a:p>
            <a:endParaRPr lang="en-US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3D84890-8758-6EE1-5853-A2C526538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5CBDCC06-735A-4DDC-9EEB-B0D1E53BE55B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821252" name="Rectangle 4">
            <a:extLst>
              <a:ext uri="{FF2B5EF4-FFF2-40B4-BE49-F238E27FC236}">
                <a16:creationId xmlns:a16="http://schemas.microsoft.com/office/drawing/2014/main" id="{99016D95-B8F9-FA30-8014-A2882E3B0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COMPANY Database</a:t>
            </a:r>
          </a:p>
        </p:txBody>
      </p:sp>
      <p:sp>
        <p:nvSpPr>
          <p:cNvPr id="821253" name="Rectangle 5">
            <a:extLst>
              <a:ext uri="{FF2B5EF4-FFF2-40B4-BE49-F238E27FC236}">
                <a16:creationId xmlns:a16="http://schemas.microsoft.com/office/drawing/2014/main" id="{85B4A62D-7DBE-6544-7310-CFC3BD845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need to create a database schema design based on the following (simplified) </a:t>
            </a:r>
            <a:r>
              <a:rPr lang="en-US" altLang="en-US" b="1"/>
              <a:t>requirements</a:t>
            </a:r>
            <a:r>
              <a:rPr lang="en-US" altLang="en-US"/>
              <a:t> of the COMPANY Database: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company is organized into DEPARTMENTs. Each department has a name, number and an employee who </a:t>
            </a:r>
            <a:r>
              <a:rPr lang="en-US" altLang="en-US" i="1"/>
              <a:t>manages</a:t>
            </a:r>
            <a:r>
              <a:rPr lang="en-US" altLang="en-US"/>
              <a:t> the department. We keep track of the start date of the department manager. A department may have several locations.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department </a:t>
            </a:r>
            <a:r>
              <a:rPr lang="en-US" altLang="en-US" i="1"/>
              <a:t>controls</a:t>
            </a:r>
            <a:r>
              <a:rPr lang="en-US" altLang="en-US"/>
              <a:t> a number of PROJECTs. Each project has a unique name, unique number and is located at a single location.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DAEDBA-B956-03B9-175A-07A934AA6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3D7252D0-592B-4A27-ADC5-364219199B5E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823300" name="Rectangle 4">
            <a:extLst>
              <a:ext uri="{FF2B5EF4-FFF2-40B4-BE49-F238E27FC236}">
                <a16:creationId xmlns:a16="http://schemas.microsoft.com/office/drawing/2014/main" id="{207A48BB-B41B-2482-B280-4D9D12D34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COMPANY Database (Contd.)</a:t>
            </a:r>
          </a:p>
        </p:txBody>
      </p:sp>
      <p:sp>
        <p:nvSpPr>
          <p:cNvPr id="823301" name="Rectangle 5">
            <a:extLst>
              <a:ext uri="{FF2B5EF4-FFF2-40B4-BE49-F238E27FC236}">
                <a16:creationId xmlns:a16="http://schemas.microsoft.com/office/drawing/2014/main" id="{8D404258-7EEA-52EF-0E6B-0F572401E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/>
              <a:t>We store each EMPLOYEE’s social security number, address, salary, sex, and birthdate.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Each employee </a:t>
            </a:r>
            <a:r>
              <a:rPr lang="en-US" altLang="en-US" i="1"/>
              <a:t>works for</a:t>
            </a:r>
            <a:r>
              <a:rPr lang="en-US" altLang="en-US"/>
              <a:t> one department but may </a:t>
            </a:r>
            <a:r>
              <a:rPr lang="en-US" altLang="en-US" i="1"/>
              <a:t>work on</a:t>
            </a:r>
            <a:r>
              <a:rPr lang="en-US" altLang="en-US"/>
              <a:t> several projects.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We keep track of the number of hours per week that an employee currently works on each project.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We also keep track of the </a:t>
            </a:r>
            <a:r>
              <a:rPr lang="en-US" altLang="en-US" i="1"/>
              <a:t>direct supervisor</a:t>
            </a:r>
            <a:r>
              <a:rPr lang="en-US" altLang="en-US"/>
              <a:t> of each employee.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employee may </a:t>
            </a:r>
            <a:r>
              <a:rPr lang="en-US" altLang="en-US" i="1"/>
              <a:t>have</a:t>
            </a:r>
            <a:r>
              <a:rPr lang="en-US" altLang="en-US"/>
              <a:t> a number of DEPENDENTs.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For each dependent, we keep track of their name, sex, birthdate, and relationship to the employee.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02AF732-4E64-2121-014D-9B301B96A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8182B4D2-78DF-4FFB-9E46-7B3600CF1793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825348" name="Rectangle 4">
            <a:extLst>
              <a:ext uri="{FF2B5EF4-FFF2-40B4-BE49-F238E27FC236}">
                <a16:creationId xmlns:a16="http://schemas.microsoft.com/office/drawing/2014/main" id="{5D6C3595-B1B5-8758-9D96-A4F2EF63F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 Model Concepts</a:t>
            </a:r>
          </a:p>
        </p:txBody>
      </p:sp>
      <p:sp>
        <p:nvSpPr>
          <p:cNvPr id="825349" name="Rectangle 5">
            <a:extLst>
              <a:ext uri="{FF2B5EF4-FFF2-40B4-BE49-F238E27FC236}">
                <a16:creationId xmlns:a16="http://schemas.microsoft.com/office/drawing/2014/main" id="{A76BAAD3-4A1B-02CE-36DF-8275306B4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Entities and Attributes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Entities are specific objects or things in the mini-world that are represented in the database.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For example the EMPLOYEE John Smith, the Research DEPARTMENT, the ProductX PROJECT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Attributes are properties used to describe an entity.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For example an EMPLOYEE entity may have the attributes Name, SSN, Address, Sex, BirthDate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A specific entity will have a value for each of its attributes.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For example a specific employee entity may have Name='John Smith', SSN='123456789', Address ='731, Fondren, Houston, TX', Sex='M', BirthDate='09-JAN-55‘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Each attribute has a </a:t>
            </a:r>
            <a:r>
              <a:rPr lang="en-US" altLang="en-US" sz="2200" i="1"/>
              <a:t>value set</a:t>
            </a:r>
            <a:r>
              <a:rPr lang="en-US" altLang="en-US" sz="2200"/>
              <a:t> (or data type) associated with it – e.g. integer, string, subrange, enumerated type, …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A6C99F1-0E63-EA3F-98C4-114C32DCF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3- </a:t>
            </a:r>
            <a:fld id="{C6292BD6-B55C-4CE3-8AF5-07C89A2757C4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827396" name="Rectangle 4">
            <a:extLst>
              <a:ext uri="{FF2B5EF4-FFF2-40B4-BE49-F238E27FC236}">
                <a16:creationId xmlns:a16="http://schemas.microsoft.com/office/drawing/2014/main" id="{4C3E06D2-5354-9BC2-3F6D-5222E60D9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Attributes (1)</a:t>
            </a:r>
          </a:p>
        </p:txBody>
      </p:sp>
      <p:sp>
        <p:nvSpPr>
          <p:cNvPr id="827397" name="Rectangle 5">
            <a:extLst>
              <a:ext uri="{FF2B5EF4-FFF2-40B4-BE49-F238E27FC236}">
                <a16:creationId xmlns:a16="http://schemas.microsoft.com/office/drawing/2014/main" id="{D763CF5B-BB98-6670-03CC-ECF2E3389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Simple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Each entity has a single atomic value for the attribute. For example, SSN or Sex.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Composite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The attribute may be composed of several components. For example:</a:t>
            </a:r>
          </a:p>
          <a:p>
            <a:pPr lvl="2">
              <a:lnSpc>
                <a:spcPct val="80000"/>
              </a:lnSpc>
            </a:pPr>
            <a:r>
              <a:rPr lang="en-US" altLang="en-US" sz="1900"/>
              <a:t>Address(Apt#, House#, Street, City, State, ZipCode, Country), or</a:t>
            </a:r>
          </a:p>
          <a:p>
            <a:pPr lvl="2">
              <a:lnSpc>
                <a:spcPct val="80000"/>
              </a:lnSpc>
            </a:pPr>
            <a:r>
              <a:rPr lang="en-US" altLang="en-US" sz="1900"/>
              <a:t>Name(FirstName, MiddleName, LastName).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Composition may form a hierarchy where some components are themselves composite.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Multi-valued</a:t>
            </a:r>
          </a:p>
          <a:p>
            <a:pPr lvl="1">
              <a:lnSpc>
                <a:spcPct val="80000"/>
              </a:lnSpc>
            </a:pPr>
            <a:r>
              <a:rPr lang="en-US" altLang="en-US" sz="2100"/>
              <a:t>An entity may have multiple values for that attribute. For example, Color of a CAR or PreviousDegrees of a STUDENT.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Denoted as {Color} or {PreviousDegrees}.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1379</TotalTime>
  <Words>3238</Words>
  <Application>Microsoft Office PowerPoint</Application>
  <PresentationFormat>Letter Paper (8.5x11 in)</PresentationFormat>
  <Paragraphs>401</Paragraphs>
  <Slides>56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Narrow</vt:lpstr>
      <vt:lpstr>Tahoma</vt:lpstr>
      <vt:lpstr>Times New Roman</vt:lpstr>
      <vt:lpstr>Wingdings</vt:lpstr>
      <vt:lpstr>Blends</vt:lpstr>
      <vt:lpstr>Fundamentals of Database Systems</vt:lpstr>
      <vt:lpstr>Chapter 3</vt:lpstr>
      <vt:lpstr>Chapter Outline</vt:lpstr>
      <vt:lpstr>Overview of Database Design Process</vt:lpstr>
      <vt:lpstr>Overview of Database Design Process</vt:lpstr>
      <vt:lpstr>Example COMPANY Database</vt:lpstr>
      <vt:lpstr>Example COMPANY Database (Contd.)</vt:lpstr>
      <vt:lpstr>ER Model Concepts</vt:lpstr>
      <vt:lpstr>Types of Attributes (1)</vt:lpstr>
      <vt:lpstr>Types of Attributes (2)</vt:lpstr>
      <vt:lpstr>Example of a composite attribute</vt:lpstr>
      <vt:lpstr>Entity Types and Key Attributes (1)</vt:lpstr>
      <vt:lpstr>Entity Types and Key Attributes (2)</vt:lpstr>
      <vt:lpstr>Displaying an Entity type</vt:lpstr>
      <vt:lpstr>Entity Type CAR with two keys and a corresponding Entity Set</vt:lpstr>
      <vt:lpstr>Entity Set</vt:lpstr>
      <vt:lpstr>Initial Design of Entity Types for the COMPANY Database Schema</vt:lpstr>
      <vt:lpstr>Initial Design of Entity Types: EMPLOYEE, DEPARTMENT, PROJECT, DEPENDENT</vt:lpstr>
      <vt:lpstr>Refining the initial design by introducing relationships</vt:lpstr>
      <vt:lpstr>Relationships and Relationship Types (1)</vt:lpstr>
      <vt:lpstr>Relationship instances of the WORKS_FOR N:1 relationship between EMPLOYEE and DEPARTMENT</vt:lpstr>
      <vt:lpstr>Relationship instances of the M:N  WORKS_ON relationship between EMPLOYEE and PROJECT</vt:lpstr>
      <vt:lpstr>Relationship type vs. relationship set (1)</vt:lpstr>
      <vt:lpstr>Relationship type vs. relationship set (2)</vt:lpstr>
      <vt:lpstr>Refining the COMPANY database schema by introducing relationships</vt:lpstr>
      <vt:lpstr>ER DIAGRAM – Relationship Types are: WORKS_FOR, MANAGES, WORKS_ON, CONTROLS, SUPERVISION, DEPENDENTS_OF</vt:lpstr>
      <vt:lpstr>Discussion on Relationship Types</vt:lpstr>
      <vt:lpstr>Recursive Relationship Type</vt:lpstr>
      <vt:lpstr>Weak Entity Types</vt:lpstr>
      <vt:lpstr>Constraints on Relationships</vt:lpstr>
      <vt:lpstr>Many-to-one (N:1) Relationship</vt:lpstr>
      <vt:lpstr>Many-to-many (M:N) Relationship</vt:lpstr>
      <vt:lpstr>Displaying a recursive relationship</vt:lpstr>
      <vt:lpstr>A Recursive Relationship Supervision`</vt:lpstr>
      <vt:lpstr>Recursive Relationship Type is: SUPERVISION (participation role names are shown)</vt:lpstr>
      <vt:lpstr>Attributes of Relationship types</vt:lpstr>
      <vt:lpstr>Example Attribute of a Relationship Type:  Hours of WORKS_ON</vt:lpstr>
      <vt:lpstr>Notation for Constraints on Relationships</vt:lpstr>
      <vt:lpstr>Alternative (min, max) notation for relationship structural constraints:</vt:lpstr>
      <vt:lpstr>The (min,max) notation for relationship constraints</vt:lpstr>
      <vt:lpstr>COMPANY ER Schema Diagram using (min, max) notation</vt:lpstr>
      <vt:lpstr>Alternative diagrammatic notation</vt:lpstr>
      <vt:lpstr>Summary of notation for ER diagrams</vt:lpstr>
      <vt:lpstr>UML class diagrams</vt:lpstr>
      <vt:lpstr>UML class diagram for COMPANY database schema</vt:lpstr>
      <vt:lpstr>Other alternative diagrammatic notations</vt:lpstr>
      <vt:lpstr>Relationships of Higher Degree</vt:lpstr>
      <vt:lpstr>Discussion of n-ary relationships (n &gt; 2)</vt:lpstr>
      <vt:lpstr>Example of a ternary relationship</vt:lpstr>
      <vt:lpstr>Discussion of n-ary relationships (n &gt; 2)</vt:lpstr>
      <vt:lpstr>Another example of a ternary relationship</vt:lpstr>
      <vt:lpstr>Displaying constraints on higher-degree relationships</vt:lpstr>
      <vt:lpstr>Data Modeling Tools</vt:lpstr>
      <vt:lpstr>PowerPoint Presentation</vt:lpstr>
      <vt:lpstr>Extended Entity-Relationship (EER) Model (in next chapter)</vt:lpstr>
      <vt:lpstr>Chapter Summary</vt:lpstr>
    </vt:vector>
  </TitlesOfParts>
  <Manager/>
  <Company>©2007 Pearson Addison-Wesley. All rights reserved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Data Modeling Using the Entity-Relationship (ER) Model</dc:subject>
  <dc:creator>Elmasri/Navathe</dc:creator>
  <cp:keywords/>
  <dc:description/>
  <cp:lastModifiedBy>Dr Ravindra Jain</cp:lastModifiedBy>
  <cp:revision>61</cp:revision>
  <cp:lastPrinted>2001-11-04T00:51:13Z</cp:lastPrinted>
  <dcterms:created xsi:type="dcterms:W3CDTF">2005-02-25T19:46:41Z</dcterms:created>
  <dcterms:modified xsi:type="dcterms:W3CDTF">2023-07-18T01:50:00Z</dcterms:modified>
  <cp:category/>
</cp:coreProperties>
</file>